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70" r:id="rId2"/>
    <p:sldId id="258" r:id="rId3"/>
    <p:sldId id="259" r:id="rId4"/>
    <p:sldId id="261" r:id="rId5"/>
    <p:sldId id="264" r:id="rId6"/>
    <p:sldId id="263" r:id="rId7"/>
    <p:sldId id="265" r:id="rId8"/>
    <p:sldId id="266" r:id="rId9"/>
    <p:sldId id="267" r:id="rId10"/>
    <p:sldId id="269" r:id="rId1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4" d="100"/>
          <a:sy n="114" d="100"/>
        </p:scale>
        <p:origin x="354"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31E22AA-02EA-4D82-B25E-076F168CC207}" type="datetimeFigureOut">
              <a:rPr lang="fr-FR" smtClean="0"/>
              <a:t>01/10/2019</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E637651-12F7-48E2-A442-C93B2A78B408}" type="slidenum">
              <a:rPr lang="fr-FR" smtClean="0"/>
              <a:t>‹N°›</a:t>
            </a:fld>
            <a:endParaRPr lang="fr-FR"/>
          </a:p>
        </p:txBody>
      </p:sp>
    </p:spTree>
    <p:extLst>
      <p:ext uri="{BB962C8B-B14F-4D97-AF65-F5344CB8AC3E}">
        <p14:creationId xmlns:p14="http://schemas.microsoft.com/office/powerpoint/2010/main" val="4265188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E105250-96FC-420B-9EF6-A58404ACEDE3}" type="datetimeFigureOut">
              <a:rPr lang="fr-FR" smtClean="0"/>
              <a:t>01/10/2019</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6400483-8529-4103-8A01-5126BD0AFF5F}" type="slidenum">
              <a:rPr lang="fr-FR" smtClean="0"/>
              <a:t>‹N°›</a:t>
            </a:fld>
            <a:endParaRPr lang="fr-FR"/>
          </a:p>
        </p:txBody>
      </p:sp>
    </p:spTree>
    <p:extLst>
      <p:ext uri="{BB962C8B-B14F-4D97-AF65-F5344CB8AC3E}">
        <p14:creationId xmlns:p14="http://schemas.microsoft.com/office/powerpoint/2010/main" val="4281821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1</a:t>
            </a:fld>
            <a:endParaRPr lang="fr-FR"/>
          </a:p>
        </p:txBody>
      </p:sp>
    </p:spTree>
    <p:extLst>
      <p:ext uri="{BB962C8B-B14F-4D97-AF65-F5344CB8AC3E}">
        <p14:creationId xmlns:p14="http://schemas.microsoft.com/office/powerpoint/2010/main" val="825540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2</a:t>
            </a:fld>
            <a:endParaRPr lang="fr-FR"/>
          </a:p>
        </p:txBody>
      </p:sp>
    </p:spTree>
    <p:extLst>
      <p:ext uri="{BB962C8B-B14F-4D97-AF65-F5344CB8AC3E}">
        <p14:creationId xmlns:p14="http://schemas.microsoft.com/office/powerpoint/2010/main" val="3973922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3</a:t>
            </a:fld>
            <a:endParaRPr lang="fr-FR"/>
          </a:p>
        </p:txBody>
      </p:sp>
    </p:spTree>
    <p:extLst>
      <p:ext uri="{BB962C8B-B14F-4D97-AF65-F5344CB8AC3E}">
        <p14:creationId xmlns:p14="http://schemas.microsoft.com/office/powerpoint/2010/main" val="3540843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4</a:t>
            </a:fld>
            <a:endParaRPr lang="fr-FR"/>
          </a:p>
        </p:txBody>
      </p:sp>
    </p:spTree>
    <p:extLst>
      <p:ext uri="{BB962C8B-B14F-4D97-AF65-F5344CB8AC3E}">
        <p14:creationId xmlns:p14="http://schemas.microsoft.com/office/powerpoint/2010/main" val="1484170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5</a:t>
            </a:fld>
            <a:endParaRPr lang="fr-FR"/>
          </a:p>
        </p:txBody>
      </p:sp>
    </p:spTree>
    <p:extLst>
      <p:ext uri="{BB962C8B-B14F-4D97-AF65-F5344CB8AC3E}">
        <p14:creationId xmlns:p14="http://schemas.microsoft.com/office/powerpoint/2010/main" val="732366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6</a:t>
            </a:fld>
            <a:endParaRPr lang="fr-FR"/>
          </a:p>
        </p:txBody>
      </p:sp>
    </p:spTree>
    <p:extLst>
      <p:ext uri="{BB962C8B-B14F-4D97-AF65-F5344CB8AC3E}">
        <p14:creationId xmlns:p14="http://schemas.microsoft.com/office/powerpoint/2010/main" val="1205505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7</a:t>
            </a:fld>
            <a:endParaRPr lang="fr-FR"/>
          </a:p>
        </p:txBody>
      </p:sp>
    </p:spTree>
    <p:extLst>
      <p:ext uri="{BB962C8B-B14F-4D97-AF65-F5344CB8AC3E}">
        <p14:creationId xmlns:p14="http://schemas.microsoft.com/office/powerpoint/2010/main" val="445190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8</a:t>
            </a:fld>
            <a:endParaRPr lang="fr-FR"/>
          </a:p>
        </p:txBody>
      </p:sp>
    </p:spTree>
    <p:extLst>
      <p:ext uri="{BB962C8B-B14F-4D97-AF65-F5344CB8AC3E}">
        <p14:creationId xmlns:p14="http://schemas.microsoft.com/office/powerpoint/2010/main" val="2181330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0BA771C-FDC1-4C5D-9F9C-A9AE1E2DABA8}" type="slidenum">
              <a:rPr lang="fr-FR" smtClean="0"/>
              <a:t>9</a:t>
            </a:fld>
            <a:endParaRPr lang="fr-FR"/>
          </a:p>
        </p:txBody>
      </p:sp>
    </p:spTree>
    <p:extLst>
      <p:ext uri="{BB962C8B-B14F-4D97-AF65-F5344CB8AC3E}">
        <p14:creationId xmlns:p14="http://schemas.microsoft.com/office/powerpoint/2010/main" val="491375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A77F4136-B6F2-4ED3-86BE-8F688E503F79}" type="datetimeFigureOut">
              <a:rPr lang="fr-FR" smtClean="0"/>
              <a:t>01/10/2019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421023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77F4136-B6F2-4ED3-86BE-8F688E503F79}" type="datetimeFigureOut">
              <a:rPr lang="fr-FR" smtClean="0"/>
              <a:t>01/10/2019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3731803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A77F4136-B6F2-4ED3-86BE-8F688E503F79}" type="datetimeFigureOut">
              <a:rPr lang="fr-FR" smtClean="0"/>
              <a:t>01/10/2019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1460594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77F4136-B6F2-4ED3-86BE-8F688E503F79}" type="datetimeFigureOut">
              <a:rPr lang="fr-FR" smtClean="0"/>
              <a:t>01/10/2019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4284488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77F4136-B6F2-4ED3-86BE-8F688E503F79}" type="datetimeFigureOut">
              <a:rPr lang="fr-FR" smtClean="0"/>
              <a:t>01/10/2019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666729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A77F4136-B6F2-4ED3-86BE-8F688E503F79}" type="datetimeFigureOut">
              <a:rPr lang="fr-FR" smtClean="0"/>
              <a:t>01/10/2019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2512698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7F4136-B6F2-4ED3-86BE-8F688E503F79}" type="datetimeFigureOut">
              <a:rPr lang="fr-FR" smtClean="0"/>
              <a:t>01/10/2019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230831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77F4136-B6F2-4ED3-86BE-8F688E503F79}" type="datetimeFigureOut">
              <a:rPr lang="fr-FR" smtClean="0"/>
              <a:t>01/10/2019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1507020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77F4136-B6F2-4ED3-86BE-8F688E503F79}" type="datetimeFigureOut">
              <a:rPr lang="fr-FR" smtClean="0"/>
              <a:t>01/10/2019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4059888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77F4136-B6F2-4ED3-86BE-8F688E503F79}" type="datetimeFigureOut">
              <a:rPr lang="fr-FR" smtClean="0"/>
              <a:t>01/10/2019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1061953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77F4136-B6F2-4ED3-86BE-8F688E503F79}" type="datetimeFigureOut">
              <a:rPr lang="fr-FR" smtClean="0"/>
              <a:t>01/10/2019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9521F9-6FC8-479A-BF3E-3DF5598624DF}" type="slidenum">
              <a:rPr lang="fr-FR" smtClean="0"/>
              <a:t>‹N°›</a:t>
            </a:fld>
            <a:endParaRPr lang="fr-FR"/>
          </a:p>
        </p:txBody>
      </p:sp>
    </p:spTree>
    <p:extLst>
      <p:ext uri="{BB962C8B-B14F-4D97-AF65-F5344CB8AC3E}">
        <p14:creationId xmlns:p14="http://schemas.microsoft.com/office/powerpoint/2010/main" val="1462495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graphicFrame>
        <p:nvGraphicFramePr>
          <p:cNvPr id="2" name="Objet 1" hidden="1"/>
          <p:cNvGraphicFramePr>
            <a:graphicFrameLocks noChangeAspect="1"/>
          </p:cNvGraphicFramePr>
          <p:nvPr userDrawn="1">
            <p:custDataLst>
              <p:tags r:id="rId2"/>
            </p:custDataLst>
          </p:nvPr>
        </p:nvGraphicFramePr>
        <p:xfrm>
          <a:off x="1811" y="1441"/>
          <a:ext cx="1809" cy="1439"/>
        </p:xfrm>
        <a:graphic>
          <a:graphicData uri="http://schemas.openxmlformats.org/presentationml/2006/ole">
            <mc:AlternateContent xmlns:mc="http://schemas.openxmlformats.org/markup-compatibility/2006">
              <mc:Choice xmlns:v="urn:schemas-microsoft-com:vml" Requires="v">
                <p:oleObj spid="_x0000_s1081" name="Diapositive think-cell" r:id="rId4" imgW="216" imgH="216" progId="TCLayout.ActiveDocument.1">
                  <p:embed/>
                </p:oleObj>
              </mc:Choice>
              <mc:Fallback>
                <p:oleObj name="Diapositive think-cell" r:id="rId4" imgW="216" imgH="216" progId="TCLayout.ActiveDocument.1">
                  <p:embed/>
                  <p:pic>
                    <p:nvPicPr>
                      <p:cNvPr id="2" name="Objet 1" hidden="1"/>
                      <p:cNvPicPr/>
                      <p:nvPr/>
                    </p:nvPicPr>
                    <p:blipFill>
                      <a:blip r:embed="rId5"/>
                      <a:stretch>
                        <a:fillRect/>
                      </a:stretch>
                    </p:blipFill>
                    <p:spPr>
                      <a:xfrm>
                        <a:off x="1811" y="1441"/>
                        <a:ext cx="1809" cy="1439"/>
                      </a:xfrm>
                      <a:prstGeom prst="rect">
                        <a:avLst/>
                      </a:prstGeom>
                    </p:spPr>
                  </p:pic>
                </p:oleObj>
              </mc:Fallback>
            </mc:AlternateContent>
          </a:graphicData>
        </a:graphic>
      </p:graphicFrame>
      <p:pic>
        <p:nvPicPr>
          <p:cNvPr id="2050" name="Picture 2" descr="C:\Users\pierre.maurel\Documents\Crea a ranger\CABINET SANTE\Transformation Système de Santé\Fichier 11.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5914834" y="6367980"/>
            <a:ext cx="345366" cy="27474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Espace réservé du numéro de diapositive 5"/>
          <p:cNvSpPr>
            <a:spLocks noGrp="1"/>
          </p:cNvSpPr>
          <p:nvPr>
            <p:ph type="sldNum" sz="quarter" idx="12"/>
          </p:nvPr>
        </p:nvSpPr>
        <p:spPr>
          <a:xfrm>
            <a:off x="4646890" y="6329408"/>
            <a:ext cx="2844800" cy="365125"/>
          </a:xfrm>
          <a:prstGeom prst="rect">
            <a:avLst/>
          </a:prstGeom>
        </p:spPr>
        <p:txBody>
          <a:bodyPr anchor="ctr"/>
          <a:lstStyle>
            <a:lvl1pPr algn="ctr">
              <a:defRPr sz="998">
                <a:solidFill>
                  <a:schemeClr val="bg1"/>
                </a:solidFill>
                <a:latin typeface="Carlito" panose="020F0502020204030204" pitchFamily="34" charset="0"/>
                <a:cs typeface="Carlito" panose="020F0502020204030204" pitchFamily="34" charset="0"/>
              </a:defRPr>
            </a:lvl1pPr>
          </a:lstStyle>
          <a:p>
            <a:fld id="{4A2C694A-E8B2-429C-86F0-734E0D8DB8D6}" type="slidenum">
              <a:rPr lang="fr-FR" smtClean="0"/>
              <a:pPr/>
              <a:t>‹N°›</a:t>
            </a:fld>
            <a:endParaRPr lang="fr-FR" dirty="0"/>
          </a:p>
        </p:txBody>
      </p:sp>
      <p:sp>
        <p:nvSpPr>
          <p:cNvPr id="4" name="Espace réservé du pied de page 5"/>
          <p:cNvSpPr>
            <a:spLocks noGrp="1"/>
          </p:cNvSpPr>
          <p:nvPr>
            <p:ph type="ftr" sz="quarter" idx="11"/>
          </p:nvPr>
        </p:nvSpPr>
        <p:spPr>
          <a:xfrm>
            <a:off x="757412" y="6356352"/>
            <a:ext cx="3860800" cy="365125"/>
          </a:xfrm>
          <a:prstGeom prst="rect">
            <a:avLst/>
          </a:prstGeom>
        </p:spPr>
        <p:txBody>
          <a:bodyPr/>
          <a:lstStyle/>
          <a:p>
            <a:r>
              <a:rPr lang="fr-FR" dirty="0"/>
              <a:t>STSS - 03/05/2018</a:t>
            </a:r>
          </a:p>
        </p:txBody>
      </p:sp>
    </p:spTree>
    <p:extLst>
      <p:ext uri="{BB962C8B-B14F-4D97-AF65-F5344CB8AC3E}">
        <p14:creationId xmlns:p14="http://schemas.microsoft.com/office/powerpoint/2010/main" val="1225756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F4136-B6F2-4ED3-86BE-8F688E503F79}" type="datetimeFigureOut">
              <a:rPr lang="fr-FR" smtClean="0"/>
              <a:t>01/10/2019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521F9-6FC8-479A-BF3E-3DF5598624DF}" type="slidenum">
              <a:rPr lang="fr-FR" smtClean="0"/>
              <a:t>‹N°›</a:t>
            </a:fld>
            <a:endParaRPr lang="fr-FR"/>
          </a:p>
        </p:txBody>
      </p:sp>
    </p:spTree>
    <p:extLst>
      <p:ext uri="{BB962C8B-B14F-4D97-AF65-F5344CB8AC3E}">
        <p14:creationId xmlns:p14="http://schemas.microsoft.com/office/powerpoint/2010/main" val="4213303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BD9E3E5-C365-4F2F-9BF3-A5700BFB5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783" y="-113252"/>
            <a:ext cx="12069217" cy="7084503"/>
          </a:xfrm>
          <a:prstGeom prst="rect">
            <a:avLst/>
          </a:prstGeom>
        </p:spPr>
      </p:pic>
      <p:sp>
        <p:nvSpPr>
          <p:cNvPr id="7" name="Espace réservé du numéro de diapositive 6"/>
          <p:cNvSpPr>
            <a:spLocks noGrp="1"/>
          </p:cNvSpPr>
          <p:nvPr>
            <p:ph type="sldNum" sz="quarter" idx="12"/>
          </p:nvPr>
        </p:nvSpPr>
        <p:spPr>
          <a:xfrm>
            <a:off x="5530477" y="6492876"/>
            <a:ext cx="2844800" cy="365125"/>
          </a:xfrm>
        </p:spPr>
        <p:txBody>
          <a:bodyPr/>
          <a:lstStyle/>
          <a:p>
            <a:fld id="{4A2C694A-E8B2-429C-86F0-734E0D8DB8D6}" type="slidenum">
              <a:rPr lang="fr-FR" smtClean="0"/>
              <a:pPr/>
              <a:t>1</a:t>
            </a:fld>
            <a:endParaRPr lang="fr-FR" dirty="0"/>
          </a:p>
        </p:txBody>
      </p:sp>
      <p:sp>
        <p:nvSpPr>
          <p:cNvPr id="11" name="ZoneTexte 10"/>
          <p:cNvSpPr txBox="1"/>
          <p:nvPr/>
        </p:nvSpPr>
        <p:spPr>
          <a:xfrm>
            <a:off x="5569232" y="4312927"/>
            <a:ext cx="5486093" cy="1646861"/>
          </a:xfrm>
          <a:prstGeom prst="rect">
            <a:avLst/>
          </a:prstGeom>
          <a:noFill/>
        </p:spPr>
        <p:txBody>
          <a:bodyPr wrap="square" rtlCol="0">
            <a:spAutoFit/>
          </a:bodyPr>
          <a:lstStyle/>
          <a:p>
            <a:pPr algn="r"/>
            <a:r>
              <a:rPr lang="fr-FR" b="1" cap="small" dirty="0">
                <a:solidFill>
                  <a:schemeClr val="tx1">
                    <a:lumMod val="75000"/>
                    <a:lumOff val="25000"/>
                  </a:schemeClr>
                </a:solidFill>
                <a:latin typeface="Carlito" panose="020F0502020204030204" pitchFamily="34" charset="0"/>
                <a:cs typeface="Carlito" panose="020F0502020204030204" pitchFamily="34" charset="0"/>
              </a:rPr>
              <a:t>Groupe de travail</a:t>
            </a:r>
          </a:p>
          <a:p>
            <a:pPr algn="r"/>
            <a:r>
              <a:rPr lang="fr-FR" b="1" cap="small" dirty="0">
                <a:solidFill>
                  <a:schemeClr val="tx1">
                    <a:lumMod val="75000"/>
                    <a:lumOff val="25000"/>
                  </a:schemeClr>
                </a:solidFill>
                <a:latin typeface="Carlito" panose="020F0502020204030204" pitchFamily="34" charset="0"/>
                <a:cs typeface="Carlito" panose="020F0502020204030204" pitchFamily="34" charset="0"/>
              </a:rPr>
              <a:t>Réforme de la GRH hospitalière </a:t>
            </a:r>
          </a:p>
          <a:p>
            <a:pPr algn="r"/>
            <a:r>
              <a:rPr lang="fr-FR" b="1" cap="small" dirty="0">
                <a:solidFill>
                  <a:schemeClr val="tx1">
                    <a:lumMod val="75000"/>
                    <a:lumOff val="25000"/>
                  </a:schemeClr>
                </a:solidFill>
                <a:latin typeface="Carlito" panose="020F0502020204030204" pitchFamily="34" charset="0"/>
                <a:cs typeface="Carlito" panose="020F0502020204030204" pitchFamily="34" charset="0"/>
              </a:rPr>
              <a:t>par le développement de nouveaux outils </a:t>
            </a:r>
          </a:p>
          <a:p>
            <a:pPr algn="r"/>
            <a:r>
              <a:rPr lang="fr-FR" b="1" cap="small" dirty="0">
                <a:solidFill>
                  <a:schemeClr val="tx1">
                    <a:lumMod val="75000"/>
                    <a:lumOff val="25000"/>
                  </a:schemeClr>
                </a:solidFill>
                <a:latin typeface="Carlito" panose="020F0502020204030204" pitchFamily="34" charset="0"/>
                <a:cs typeface="Carlito" panose="020F0502020204030204" pitchFamily="34" charset="0"/>
              </a:rPr>
              <a:t>et la revivification du dialogue social local</a:t>
            </a:r>
            <a:endParaRPr lang="fr-FR" b="1" dirty="0">
              <a:solidFill>
                <a:schemeClr val="tx1">
                  <a:lumMod val="75000"/>
                  <a:lumOff val="25000"/>
                </a:schemeClr>
              </a:solidFill>
              <a:latin typeface="Carlito" panose="020F0502020204030204" pitchFamily="34" charset="0"/>
              <a:cs typeface="Carlito" panose="020F0502020204030204" pitchFamily="34" charset="0"/>
            </a:endParaRPr>
          </a:p>
          <a:p>
            <a:pPr algn="r"/>
            <a:endParaRPr lang="fr-FR" sz="1451" b="1" dirty="0">
              <a:solidFill>
                <a:schemeClr val="tx1">
                  <a:lumMod val="75000"/>
                  <a:lumOff val="25000"/>
                </a:schemeClr>
              </a:solidFill>
              <a:latin typeface="Carlito" panose="020F0502020204030204" pitchFamily="34" charset="0"/>
              <a:cs typeface="Carlito" panose="020F0502020204030204" pitchFamily="34" charset="0"/>
            </a:endParaRPr>
          </a:p>
          <a:p>
            <a:pPr algn="r"/>
            <a:r>
              <a:rPr lang="fr-FR" sz="1451" b="1" dirty="0">
                <a:solidFill>
                  <a:schemeClr val="tx1">
                    <a:lumMod val="75000"/>
                    <a:lumOff val="25000"/>
                  </a:schemeClr>
                </a:solidFill>
                <a:latin typeface="Carlito" panose="020F0502020204030204" pitchFamily="34" charset="0"/>
                <a:cs typeface="Carlito" panose="020F0502020204030204" pitchFamily="34" charset="0"/>
              </a:rPr>
              <a:t>Séance d’installation du 10 septembre 2019</a:t>
            </a:r>
            <a:endParaRPr lang="fr-FR" sz="1723" b="1" dirty="0">
              <a:solidFill>
                <a:srgbClr val="1F9EB7"/>
              </a:solidFill>
              <a:latin typeface="Carlito" panose="020F0502020204030204" pitchFamily="34" charset="0"/>
              <a:cs typeface="Carlito" panose="020F0502020204030204" pitchFamily="34" charset="0"/>
            </a:endParaRPr>
          </a:p>
        </p:txBody>
      </p:sp>
    </p:spTree>
    <p:extLst>
      <p:ext uri="{BB962C8B-B14F-4D97-AF65-F5344CB8AC3E}">
        <p14:creationId xmlns:p14="http://schemas.microsoft.com/office/powerpoint/2010/main" val="137397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0628" y="1217769"/>
            <a:ext cx="11364686" cy="5287534"/>
          </a:xfrm>
          <a:ln w="28575">
            <a:noFill/>
            <a:prstDash val="sysDash"/>
          </a:ln>
        </p:spPr>
        <p:txBody>
          <a:bodyPr>
            <a:noAutofit/>
          </a:bodyPr>
          <a:lstStyle/>
          <a:p>
            <a:pPr marL="747289" indent="-259175"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Le projet « </a:t>
            </a:r>
            <a:r>
              <a:rPr lang="fr-FR" sz="1600" b="1" dirty="0">
                <a:solidFill>
                  <a:srgbClr val="00517E"/>
                </a:solidFill>
                <a:latin typeface="Carlito" panose="020F0502020204030204" pitchFamily="34" charset="0"/>
                <a:cs typeface="Carlito" panose="020F0502020204030204" pitchFamily="34" charset="0"/>
              </a:rPr>
              <a:t>Réforme de la GRH hospitalière par le développement de nouveaux outils et la revivification du dialogue social local</a:t>
            </a:r>
            <a:r>
              <a:rPr lang="fr-FR" sz="1600" dirty="0">
                <a:solidFill>
                  <a:schemeClr val="tx1">
                    <a:lumMod val="75000"/>
                    <a:lumOff val="25000"/>
                  </a:schemeClr>
                </a:solidFill>
                <a:latin typeface="Carlito" panose="020F0502020204030204" pitchFamily="34" charset="0"/>
                <a:cs typeface="Carlito" panose="020F0502020204030204" pitchFamily="34" charset="0"/>
              </a:rPr>
              <a:t> » s’inscrit dans le cadre du chantier 7 de la Stratégie de transformation du système de santé (STSS) dédié à « Renforcer le management hospitalier et la reconnaissance de l'engagement professionnel » (pilote  : Marc Reynier). </a:t>
            </a:r>
          </a:p>
          <a:p>
            <a:pPr marL="747289" indent="-259175"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Le pilotage de ce projet a été confié à une personnalité qualifiée, </a:t>
            </a:r>
            <a:r>
              <a:rPr lang="fr-FR" sz="1600" b="1" dirty="0">
                <a:solidFill>
                  <a:srgbClr val="00517E"/>
                </a:solidFill>
                <a:latin typeface="Carlito" panose="020F0502020204030204" pitchFamily="34" charset="0"/>
                <a:cs typeface="Carlito" panose="020F0502020204030204" pitchFamily="34" charset="0"/>
              </a:rPr>
              <a:t>Matthieu </a:t>
            </a:r>
            <a:r>
              <a:rPr lang="fr-FR" sz="1600" b="1" dirty="0" err="1">
                <a:solidFill>
                  <a:srgbClr val="00517E"/>
                </a:solidFill>
                <a:latin typeface="Carlito" panose="020F0502020204030204" pitchFamily="34" charset="0"/>
                <a:cs typeface="Carlito" panose="020F0502020204030204" pitchFamily="34" charset="0"/>
              </a:rPr>
              <a:t>Girier</a:t>
            </a:r>
            <a:r>
              <a:rPr lang="fr-FR" sz="1600" dirty="0">
                <a:solidFill>
                  <a:schemeClr val="tx1">
                    <a:lumMod val="75000"/>
                    <a:lumOff val="25000"/>
                  </a:schemeClr>
                </a:solidFill>
                <a:latin typeface="Carlito" panose="020F0502020204030204" pitchFamily="34" charset="0"/>
                <a:cs typeface="Carlito" panose="020F0502020204030204" pitchFamily="34" charset="0"/>
              </a:rPr>
              <a:t>, directeur des ressources humaines en centre hospitalier et responsable associatif engagé en matière de GRH hospitalière. </a:t>
            </a:r>
          </a:p>
          <a:p>
            <a:pPr marL="747289" indent="-259175"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Le projet recouvre 3 thèmes complémentaires qui s’articuleront notamment avec des mesures intégrées à la loi portant transformation de la fonction publique (loi TFP) :</a:t>
            </a:r>
          </a:p>
          <a:p>
            <a:pPr marL="1630557" lvl="1" indent="-322529" algn="just">
              <a:lnSpc>
                <a:spcPct val="100000"/>
              </a:lnSpc>
              <a:buClr>
                <a:srgbClr val="0096A9"/>
              </a:buClr>
              <a:buFont typeface="Courier New" panose="02070309020205020404" pitchFamily="49" charset="0"/>
              <a:buChar char="o"/>
            </a:pPr>
            <a:r>
              <a:rPr lang="fr-FR" sz="1600" b="1" dirty="0">
                <a:solidFill>
                  <a:srgbClr val="00517E"/>
                </a:solidFill>
                <a:latin typeface="Carlito" panose="020F0502020204030204" pitchFamily="34" charset="0"/>
                <a:cs typeface="Carlito" panose="020F0502020204030204" pitchFamily="34" charset="0"/>
              </a:rPr>
              <a:t>L'intéressement collectif à la qualité du service</a:t>
            </a:r>
            <a:r>
              <a:rPr lang="fr-FR" sz="1600" dirty="0">
                <a:solidFill>
                  <a:schemeClr val="tx1">
                    <a:lumMod val="75000"/>
                    <a:lumOff val="25000"/>
                  </a:schemeClr>
                </a:solidFill>
                <a:latin typeface="Carlito" panose="020F0502020204030204" pitchFamily="34" charset="0"/>
                <a:cs typeface="Carlito" panose="020F0502020204030204" pitchFamily="34" charset="0"/>
              </a:rPr>
              <a:t> ;</a:t>
            </a:r>
          </a:p>
          <a:p>
            <a:pPr marL="1630557" lvl="1" indent="-322529" algn="just">
              <a:lnSpc>
                <a:spcPct val="100000"/>
              </a:lnSpc>
              <a:buClr>
                <a:srgbClr val="0096A9"/>
              </a:buClr>
              <a:buFont typeface="Courier New" panose="02070309020205020404" pitchFamily="49" charset="0"/>
              <a:buChar char="o"/>
            </a:pPr>
            <a:r>
              <a:rPr lang="fr-FR" sz="1600" b="1" dirty="0">
                <a:solidFill>
                  <a:srgbClr val="00517E"/>
                </a:solidFill>
                <a:latin typeface="Carlito" panose="020F0502020204030204" pitchFamily="34" charset="0"/>
                <a:cs typeface="Carlito" panose="020F0502020204030204" pitchFamily="34" charset="0"/>
              </a:rPr>
              <a:t>Le remplacement de la notation par l'entretien professionnel </a:t>
            </a:r>
            <a:r>
              <a:rPr lang="fr-FR" sz="1600" dirty="0">
                <a:solidFill>
                  <a:schemeClr val="tx1">
                    <a:lumMod val="75000"/>
                    <a:lumOff val="25000"/>
                  </a:schemeClr>
                </a:solidFill>
                <a:latin typeface="Carlito" panose="020F0502020204030204" pitchFamily="34" charset="0"/>
                <a:cs typeface="Carlito" panose="020F0502020204030204" pitchFamily="34" charset="0"/>
              </a:rPr>
              <a:t>et les conséquences à en tirer sur le régime indemnitaire ;</a:t>
            </a:r>
          </a:p>
          <a:p>
            <a:pPr marL="1630557" lvl="1" indent="-322529" algn="just">
              <a:lnSpc>
                <a:spcPct val="100000"/>
              </a:lnSpc>
              <a:buClr>
                <a:srgbClr val="0096A9"/>
              </a:buClr>
              <a:buFont typeface="Courier New" panose="02070309020205020404" pitchFamily="49" charset="0"/>
              <a:buChar char="o"/>
            </a:pPr>
            <a:r>
              <a:rPr lang="fr-FR" sz="1600" b="1" dirty="0">
                <a:solidFill>
                  <a:srgbClr val="00517E"/>
                </a:solidFill>
                <a:latin typeface="Carlito" panose="020F0502020204030204" pitchFamily="34" charset="0"/>
                <a:cs typeface="Carlito" panose="020F0502020204030204" pitchFamily="34" charset="0"/>
              </a:rPr>
              <a:t>La revivification du dialogue social local</a:t>
            </a:r>
            <a:r>
              <a:rPr lang="fr-FR" sz="1600" dirty="0">
                <a:solidFill>
                  <a:schemeClr val="tx1">
                    <a:lumMod val="75000"/>
                    <a:lumOff val="25000"/>
                  </a:schemeClr>
                </a:solidFill>
                <a:latin typeface="Carlito" panose="020F0502020204030204" pitchFamily="34" charset="0"/>
                <a:cs typeface="Carlito" panose="020F0502020204030204" pitchFamily="34" charset="0"/>
              </a:rPr>
              <a:t>, en lien notamment avec les mesures comprises dans la loi TFP.</a:t>
            </a:r>
          </a:p>
          <a:p>
            <a:pPr marL="1161161" lvl="1" indent="-259175" algn="just">
              <a:lnSpc>
                <a:spcPct val="100000"/>
              </a:lnSpc>
              <a:buClr>
                <a:srgbClr val="0096A9"/>
              </a:buClr>
              <a:buFont typeface="Courier New" panose="02070309020205020404" pitchFamily="49" charset="0"/>
              <a:buChar char="o"/>
            </a:pPr>
            <a:endParaRPr lang="fr-FR" sz="1600" dirty="0">
              <a:solidFill>
                <a:schemeClr val="tx1">
                  <a:lumMod val="75000"/>
                  <a:lumOff val="25000"/>
                </a:schemeClr>
              </a:solidFill>
              <a:latin typeface="Carlito" panose="020F0502020204030204" pitchFamily="34" charset="0"/>
              <a:cs typeface="Carlito" panose="020F0502020204030204" pitchFamily="34" charset="0"/>
            </a:endParaRPr>
          </a:p>
          <a:p>
            <a:pPr marL="747289" indent="-259175"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Objectif du projet :</a:t>
            </a:r>
            <a:r>
              <a:rPr lang="fr-FR" sz="1600" b="1" dirty="0">
                <a:solidFill>
                  <a:srgbClr val="00517E"/>
                </a:solidFill>
                <a:latin typeface="Carlito" panose="020F0502020204030204" pitchFamily="34" charset="0"/>
                <a:cs typeface="Carlito" panose="020F0502020204030204" pitchFamily="34" charset="0"/>
              </a:rPr>
              <a:t> introduire de nouvelles modalités de gestions des ressources humaines hospitalières destinées à mieux reconnaitre l’engagement professionnel, à renforcer la cohésion collective et à redonner une nouvelle impulsion au dialogue social local</a:t>
            </a:r>
          </a:p>
          <a:p>
            <a:pPr marL="488114" indent="0" algn="just">
              <a:lnSpc>
                <a:spcPct val="100000"/>
              </a:lnSpc>
              <a:buClr>
                <a:srgbClr val="0096A9"/>
              </a:buClr>
              <a:buNone/>
            </a:pPr>
            <a:r>
              <a:rPr lang="fr-FR" sz="1600" b="1" dirty="0">
                <a:solidFill>
                  <a:srgbClr val="00517E"/>
                </a:solidFill>
                <a:latin typeface="Carlito" panose="020F0502020204030204" pitchFamily="34" charset="0"/>
                <a:cs typeface="Carlito" panose="020F0502020204030204" pitchFamily="34" charset="0"/>
              </a:rPr>
              <a:t>=&gt; Approfondir successivement chacun de ces thème afin d’aboutir à la production des textes réglementaires attendus mais également des outils et moyens qui permettront d’en faire de véritables leviers d’accompagnement du changement au sein des communautés hospitalières et faciliteront leur appropriation par les équipes</a:t>
            </a:r>
            <a:endParaRPr lang="fr-FR" sz="1600" dirty="0">
              <a:solidFill>
                <a:schemeClr val="tx1">
                  <a:lumMod val="75000"/>
                  <a:lumOff val="25000"/>
                </a:schemeClr>
              </a:solidFill>
              <a:latin typeface="Carlito" panose="020F0502020204030204" pitchFamily="34" charset="0"/>
              <a:cs typeface="Carlito" panose="020F0502020204030204" pitchFamily="34" charset="0"/>
            </a:endParaRPr>
          </a:p>
        </p:txBody>
      </p:sp>
      <p:sp>
        <p:nvSpPr>
          <p:cNvPr id="12" name="ZoneTexte 11"/>
          <p:cNvSpPr txBox="1"/>
          <p:nvPr/>
        </p:nvSpPr>
        <p:spPr>
          <a:xfrm>
            <a:off x="2242672" y="448205"/>
            <a:ext cx="7771966" cy="371512"/>
          </a:xfrm>
          <a:prstGeom prst="rect">
            <a:avLst/>
          </a:prstGeom>
          <a:noFill/>
        </p:spPr>
        <p:txBody>
          <a:bodyPr wrap="square" rtlCol="0">
            <a:spAutoFit/>
          </a:bodyPr>
          <a:lstStyle/>
          <a:p>
            <a:r>
              <a:rPr lang="fr-FR" sz="1814" b="1" cap="small" dirty="0">
                <a:solidFill>
                  <a:srgbClr val="00517E"/>
                </a:solidFill>
                <a:latin typeface="Carlito" panose="020F0502020204030204" pitchFamily="34" charset="0"/>
                <a:cs typeface="Carlito" panose="020F0502020204030204" pitchFamily="34" charset="0"/>
              </a:rPr>
              <a:t>RAPPEL DU PERIMETRE DU PROJET</a:t>
            </a:r>
            <a:endParaRPr lang="fr-FR" sz="1814" b="1" cap="small" dirty="0">
              <a:solidFill>
                <a:srgbClr val="0096A9"/>
              </a:solidFill>
              <a:latin typeface="Carlito" panose="020F0502020204030204" pitchFamily="34" charset="0"/>
              <a:cs typeface="Carlito" panose="020F0502020204030204" pitchFamily="34" charset="0"/>
            </a:endParaRPr>
          </a:p>
        </p:txBody>
      </p:sp>
      <p:cxnSp>
        <p:nvCxnSpPr>
          <p:cNvPr id="14" name="Connecteur droit 13"/>
          <p:cNvCxnSpPr/>
          <p:nvPr/>
        </p:nvCxnSpPr>
        <p:spPr>
          <a:xfrm>
            <a:off x="1589566" y="359400"/>
            <a:ext cx="8947557" cy="0"/>
          </a:xfrm>
          <a:prstGeom prst="line">
            <a:avLst/>
          </a:prstGeom>
          <a:ln w="381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600442" y="881885"/>
            <a:ext cx="8947557" cy="0"/>
          </a:xfrm>
          <a:prstGeom prst="line">
            <a:avLst/>
          </a:prstGeom>
          <a:ln w="381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Larme 8"/>
          <p:cNvSpPr/>
          <p:nvPr/>
        </p:nvSpPr>
        <p:spPr>
          <a:xfrm>
            <a:off x="1787566" y="392056"/>
            <a:ext cx="455107" cy="457174"/>
          </a:xfrm>
          <a:prstGeom prst="teardrop">
            <a:avLst/>
          </a:prstGeom>
          <a:solidFill>
            <a:srgbClr val="00517E"/>
          </a:solidFill>
          <a:ln>
            <a:solidFill>
              <a:srgbClr val="0051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prstClr val="white"/>
              </a:solidFill>
            </a:endParaRPr>
          </a:p>
        </p:txBody>
      </p:sp>
    </p:spTree>
    <p:extLst>
      <p:ext uri="{BB962C8B-B14F-4D97-AF65-F5344CB8AC3E}">
        <p14:creationId xmlns:p14="http://schemas.microsoft.com/office/powerpoint/2010/main" val="3351088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2864465" y="295297"/>
            <a:ext cx="8442744" cy="650691"/>
          </a:xfrm>
          <a:prstGeom prst="rect">
            <a:avLst/>
          </a:prstGeom>
          <a:noFill/>
        </p:spPr>
        <p:txBody>
          <a:bodyPr wrap="square" rtlCol="0">
            <a:spAutoFit/>
          </a:bodyPr>
          <a:lstStyle/>
          <a:p>
            <a:r>
              <a:rPr lang="fr-FR" sz="1814" b="1" cap="small" dirty="0">
                <a:solidFill>
                  <a:srgbClr val="00517E"/>
                </a:solidFill>
                <a:latin typeface="Carlito" panose="020F0502020204030204" pitchFamily="34" charset="0"/>
                <a:cs typeface="Carlito" panose="020F0502020204030204" pitchFamily="34" charset="0"/>
              </a:rPr>
              <a:t>PROJETS ASSOCIES DE LA STRATEGIE DE TRANSFORMATION (STSS)</a:t>
            </a:r>
          </a:p>
          <a:p>
            <a:r>
              <a:rPr lang="fr-FR" sz="1814" b="1" cap="small" dirty="0">
                <a:solidFill>
                  <a:srgbClr val="00517E"/>
                </a:solidFill>
                <a:latin typeface="Carlito" panose="020F0502020204030204" pitchFamily="34" charset="0"/>
                <a:cs typeface="Carlito" panose="020F0502020204030204" pitchFamily="34" charset="0"/>
              </a:rPr>
              <a:t>ET DE LA LOI DE TRANSFORMATION DE LA FONCTION PUBLIQUE (LTFP)</a:t>
            </a:r>
          </a:p>
        </p:txBody>
      </p:sp>
      <p:sp>
        <p:nvSpPr>
          <p:cNvPr id="13" name="Espace réservé du contenu 2"/>
          <p:cNvSpPr>
            <a:spLocks noGrp="1"/>
          </p:cNvSpPr>
          <p:nvPr>
            <p:ph idx="1"/>
          </p:nvPr>
        </p:nvSpPr>
        <p:spPr>
          <a:xfrm>
            <a:off x="1600442" y="1347673"/>
            <a:ext cx="8947557" cy="4948623"/>
          </a:xfrm>
          <a:ln w="28575">
            <a:noFill/>
            <a:prstDash val="sysDash"/>
          </a:ln>
        </p:spPr>
        <p:txBody>
          <a:bodyPr>
            <a:noAutofit/>
          </a:bodyPr>
          <a:lstStyle/>
          <a:p>
            <a:pPr marL="332609" indent="-332609" algn="just">
              <a:buClr>
                <a:srgbClr val="0096A9"/>
              </a:buClr>
            </a:pPr>
            <a:endParaRPr lang="fr-FR" sz="1633" dirty="0">
              <a:solidFill>
                <a:schemeClr val="tx1">
                  <a:lumMod val="75000"/>
                  <a:lumOff val="25000"/>
                </a:schemeClr>
              </a:solidFill>
              <a:latin typeface="Carlito" panose="020F0502020204030204" pitchFamily="34" charset="0"/>
              <a:cs typeface="Carlito" panose="020F0502020204030204" pitchFamily="34" charset="0"/>
            </a:endParaRPr>
          </a:p>
          <a:p>
            <a:pPr marL="332609" indent="-332609" algn="just">
              <a:lnSpc>
                <a:spcPct val="100000"/>
              </a:lnSpc>
              <a:buClr>
                <a:srgbClr val="0096A9"/>
              </a:buClr>
            </a:pPr>
            <a:r>
              <a:rPr lang="fr-FR" sz="1600" b="1" dirty="0">
                <a:solidFill>
                  <a:srgbClr val="00517E"/>
                </a:solidFill>
                <a:latin typeface="Carlito" panose="020F0502020204030204" pitchFamily="34" charset="0"/>
                <a:cs typeface="Carlito" panose="020F0502020204030204" pitchFamily="34" charset="0"/>
              </a:rPr>
              <a:t>Renforcement et amélioration de la reconnaissance du management hospitalier (chantier 7 de la STSS)</a:t>
            </a:r>
            <a:r>
              <a:rPr lang="fr-FR" sz="1600" dirty="0">
                <a:solidFill>
                  <a:schemeClr val="tx1">
                    <a:lumMod val="75000"/>
                    <a:lumOff val="25000"/>
                  </a:schemeClr>
                </a:solidFill>
                <a:latin typeface="Carlito" panose="020F0502020204030204" pitchFamily="34" charset="0"/>
                <a:cs typeface="Carlito" panose="020F0502020204030204" pitchFamily="34" charset="0"/>
              </a:rPr>
              <a:t>, dont :</a:t>
            </a:r>
          </a:p>
          <a:p>
            <a:pPr marL="746481" lvl="1" indent="-332609"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Redonner au service son rôle de collectif pour les équipes médico-soignantes</a:t>
            </a:r>
          </a:p>
          <a:p>
            <a:pPr marL="746481" lvl="1" indent="-332609"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Renforcement des compétences et de la reconnaissance managériales (pour l’encadrement médical et soignant)</a:t>
            </a:r>
          </a:p>
          <a:p>
            <a:pPr marL="332609" indent="-332609" algn="just">
              <a:lnSpc>
                <a:spcPct val="100000"/>
              </a:lnSpc>
              <a:buClr>
                <a:srgbClr val="0096A9"/>
              </a:buClr>
            </a:pPr>
            <a:r>
              <a:rPr lang="fr-FR" sz="1600" b="1" dirty="0">
                <a:solidFill>
                  <a:srgbClr val="00517E"/>
                </a:solidFill>
                <a:latin typeface="Carlito" panose="020F0502020204030204" pitchFamily="34" charset="0"/>
                <a:cs typeface="Carlito" panose="020F0502020204030204" pitchFamily="34" charset="0"/>
              </a:rPr>
              <a:t>Organisation territoriale des soins et nouvelles formes de coopérations professionnelles </a:t>
            </a:r>
            <a:r>
              <a:rPr lang="fr-FR" sz="1600" dirty="0">
                <a:latin typeface="Carlito" panose="020F0502020204030204" pitchFamily="34" charset="0"/>
                <a:cs typeface="Carlito" panose="020F0502020204030204" pitchFamily="34" charset="0"/>
              </a:rPr>
              <a:t>(CPTS, hôpitaux de proximité, gradation des soins, protocoles de coopération, pratique avancée)</a:t>
            </a:r>
            <a:endParaRPr lang="fr-FR" sz="1600" b="1" dirty="0">
              <a:solidFill>
                <a:srgbClr val="00517E"/>
              </a:solidFill>
              <a:latin typeface="Carlito" panose="020F0502020204030204" pitchFamily="34" charset="0"/>
              <a:cs typeface="Carlito" panose="020F0502020204030204" pitchFamily="34" charset="0"/>
            </a:endParaRPr>
          </a:p>
          <a:p>
            <a:pPr marL="332609" indent="-332609" algn="just">
              <a:lnSpc>
                <a:spcPct val="100000"/>
              </a:lnSpc>
              <a:buClr>
                <a:srgbClr val="0096A9"/>
              </a:buClr>
            </a:pPr>
            <a:r>
              <a:rPr lang="fr-FR" sz="1600" b="1" dirty="0">
                <a:solidFill>
                  <a:srgbClr val="00517E"/>
                </a:solidFill>
                <a:latin typeface="Carlito" panose="020F0502020204030204" pitchFamily="34" charset="0"/>
                <a:cs typeface="Carlito" panose="020F0502020204030204" pitchFamily="34" charset="0"/>
              </a:rPr>
              <a:t>Accompagnement des personnels aides-soignants (AS; chantier 8 de la STSS), </a:t>
            </a:r>
            <a:r>
              <a:rPr lang="fr-FR" sz="1600" dirty="0">
                <a:solidFill>
                  <a:schemeClr val="tx1">
                    <a:lumMod val="75000"/>
                    <a:lumOff val="25000"/>
                  </a:schemeClr>
                </a:solidFill>
                <a:latin typeface="Carlito" panose="020F0502020204030204" pitchFamily="34" charset="0"/>
                <a:cs typeface="Carlito" panose="020F0502020204030204" pitchFamily="34" charset="0"/>
              </a:rPr>
              <a:t>dont :</a:t>
            </a:r>
          </a:p>
          <a:p>
            <a:pPr marL="789809" lvl="1" indent="-332609"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Actualisation des référentiels d’activités/compétences et de formation des AS</a:t>
            </a:r>
          </a:p>
          <a:p>
            <a:pPr marL="789809" lvl="1" indent="-332609" algn="just">
              <a:lnSpc>
                <a:spcPct val="10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Amélioration des conditions de reclassement des AS accédant via la promotion professionnelle au grade d’IDE, ou souhaitant accéder aux fonctions d’assistant médical</a:t>
            </a:r>
          </a:p>
          <a:p>
            <a:pPr marL="789809" lvl="1" indent="-332609" algn="just">
              <a:lnSpc>
                <a:spcPct val="100000"/>
              </a:lnSpc>
              <a:buClr>
                <a:srgbClr val="0096A9"/>
              </a:buClr>
            </a:pPr>
            <a:endParaRPr lang="fr-FR" sz="1200" b="1" dirty="0">
              <a:solidFill>
                <a:schemeClr val="accent1">
                  <a:lumMod val="75000"/>
                </a:schemeClr>
              </a:solidFill>
              <a:latin typeface="Carlito" panose="020F0502020204030204" pitchFamily="34" charset="0"/>
              <a:cs typeface="Carlito" panose="020F0502020204030204" pitchFamily="34" charset="0"/>
            </a:endParaRPr>
          </a:p>
          <a:p>
            <a:pPr marL="332609" indent="-332609" algn="just">
              <a:lnSpc>
                <a:spcPct val="100000"/>
              </a:lnSpc>
              <a:buClr>
                <a:srgbClr val="0096A9"/>
              </a:buClr>
            </a:pPr>
            <a:r>
              <a:rPr lang="fr-FR" sz="1600" b="1" dirty="0">
                <a:solidFill>
                  <a:schemeClr val="accent1">
                    <a:lumMod val="50000"/>
                  </a:schemeClr>
                </a:solidFill>
                <a:latin typeface="Carlito" panose="020F0502020204030204" pitchFamily="34" charset="0"/>
                <a:cs typeface="Carlito" panose="020F0502020204030204" pitchFamily="34" charset="0"/>
              </a:rPr>
              <a:t>Réforme des instances et des outils de dialogue social </a:t>
            </a:r>
            <a:r>
              <a:rPr lang="fr-FR" sz="1600" dirty="0">
                <a:solidFill>
                  <a:schemeClr val="tx1">
                    <a:lumMod val="75000"/>
                    <a:lumOff val="25000"/>
                  </a:schemeClr>
                </a:solidFill>
                <a:latin typeface="Carlito" panose="020F0502020204030204" pitchFamily="34" charset="0"/>
                <a:cs typeface="Carlito" panose="020F0502020204030204" pitchFamily="34" charset="0"/>
              </a:rPr>
              <a:t>: création du CSE, formations spécialisées, compétences des CAP, rapport social unique,</a:t>
            </a:r>
          </a:p>
        </p:txBody>
      </p:sp>
      <p:cxnSp>
        <p:nvCxnSpPr>
          <p:cNvPr id="14" name="Connecteur droit 13"/>
          <p:cNvCxnSpPr/>
          <p:nvPr/>
        </p:nvCxnSpPr>
        <p:spPr>
          <a:xfrm>
            <a:off x="1589566" y="359400"/>
            <a:ext cx="8947557" cy="0"/>
          </a:xfrm>
          <a:prstGeom prst="line">
            <a:avLst/>
          </a:prstGeom>
          <a:ln w="381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600442" y="881885"/>
            <a:ext cx="8947557" cy="0"/>
          </a:xfrm>
          <a:prstGeom prst="line">
            <a:avLst/>
          </a:prstGeom>
          <a:ln w="381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Larme 7"/>
          <p:cNvSpPr/>
          <p:nvPr/>
        </p:nvSpPr>
        <p:spPr>
          <a:xfrm>
            <a:off x="1787566" y="392056"/>
            <a:ext cx="455107" cy="457174"/>
          </a:xfrm>
          <a:prstGeom prst="teardrop">
            <a:avLst/>
          </a:prstGeom>
          <a:solidFill>
            <a:srgbClr val="00517E"/>
          </a:solidFill>
          <a:ln>
            <a:solidFill>
              <a:srgbClr val="0051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prstClr val="white"/>
              </a:solidFill>
            </a:endParaRPr>
          </a:p>
        </p:txBody>
      </p:sp>
    </p:spTree>
    <p:extLst>
      <p:ext uri="{BB962C8B-B14F-4D97-AF65-F5344CB8AC3E}">
        <p14:creationId xmlns:p14="http://schemas.microsoft.com/office/powerpoint/2010/main" val="3513910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80074" y="2710012"/>
            <a:ext cx="8653636" cy="3613717"/>
          </a:xfrm>
          <a:ln w="28575">
            <a:noFill/>
            <a:prstDash val="sysDash"/>
          </a:ln>
        </p:spPr>
        <p:txBody>
          <a:bodyPr>
            <a:noAutofit/>
          </a:bodyPr>
          <a:lstStyle/>
          <a:p>
            <a:pPr>
              <a:lnSpc>
                <a:spcPct val="150000"/>
              </a:lnSpc>
              <a:buClr>
                <a:srgbClr val="0096A9"/>
              </a:buClr>
            </a:pPr>
            <a:r>
              <a:rPr lang="fr-FR" sz="1800" dirty="0">
                <a:solidFill>
                  <a:schemeClr val="tx1">
                    <a:lumMod val="75000"/>
                    <a:lumOff val="25000"/>
                  </a:schemeClr>
                </a:solidFill>
                <a:latin typeface="Carlito" panose="020F0502020204030204" pitchFamily="34" charset="0"/>
                <a:cs typeface="Carlito" panose="020F0502020204030204" pitchFamily="34" charset="0"/>
              </a:rPr>
              <a:t>Les </a:t>
            </a:r>
            <a:r>
              <a:rPr lang="fr-FR" sz="1633" b="1" dirty="0">
                <a:solidFill>
                  <a:srgbClr val="00517E"/>
                </a:solidFill>
                <a:latin typeface="Carlito" panose="020F0502020204030204" pitchFamily="34" charset="0"/>
                <a:cs typeface="Carlito" panose="020F0502020204030204" pitchFamily="34" charset="0"/>
              </a:rPr>
              <a:t>modalités de mesure </a:t>
            </a:r>
            <a:r>
              <a:rPr lang="fr-FR" sz="1800" dirty="0">
                <a:solidFill>
                  <a:schemeClr val="tx1">
                    <a:lumMod val="75000"/>
                    <a:lumOff val="25000"/>
                  </a:schemeClr>
                </a:solidFill>
                <a:latin typeface="Carlito" panose="020F0502020204030204" pitchFamily="34" charset="0"/>
                <a:cs typeface="Carlito" panose="020F0502020204030204" pitchFamily="34" charset="0"/>
              </a:rPr>
              <a:t>seront les thématiques prioritaires de travail du groupe.</a:t>
            </a:r>
          </a:p>
          <a:p>
            <a:pPr>
              <a:lnSpc>
                <a:spcPct val="150000"/>
              </a:lnSpc>
              <a:buClr>
                <a:srgbClr val="0096A9"/>
              </a:buClr>
            </a:pPr>
            <a:r>
              <a:rPr lang="fr-FR" sz="1800" dirty="0">
                <a:solidFill>
                  <a:schemeClr val="tx1">
                    <a:lumMod val="75000"/>
                    <a:lumOff val="25000"/>
                  </a:schemeClr>
                </a:solidFill>
                <a:latin typeface="Carlito" panose="020F0502020204030204" pitchFamily="34" charset="0"/>
                <a:cs typeface="Carlito" panose="020F0502020204030204" pitchFamily="34" charset="0"/>
              </a:rPr>
              <a:t>Elles pourraient trouver leur origine dans la définition à l’échelle nationale des objectifs et des principes de gestion structurants qui devront ensuite être appropriés et déclinés par les équipes hospitalières :</a:t>
            </a:r>
          </a:p>
          <a:p>
            <a:pPr lvl="1">
              <a:lnSpc>
                <a:spcPct val="150000"/>
              </a:lnSpc>
              <a:buClr>
                <a:srgbClr val="0096A9"/>
              </a:buClr>
              <a:buFont typeface="Courier New" panose="02070309020205020404" pitchFamily="49" charset="0"/>
              <a:buChar char="o"/>
            </a:pPr>
            <a:r>
              <a:rPr lang="fr-FR" sz="1600" dirty="0">
                <a:solidFill>
                  <a:schemeClr val="tx1">
                    <a:lumMod val="75000"/>
                    <a:lumOff val="25000"/>
                  </a:schemeClr>
                </a:solidFill>
                <a:latin typeface="Carlito" panose="020F0502020204030204" pitchFamily="34" charset="0"/>
                <a:cs typeface="Carlito" panose="020F0502020204030204" pitchFamily="34" charset="0"/>
              </a:rPr>
              <a:t>Les </a:t>
            </a:r>
            <a:r>
              <a:rPr lang="fr-FR" sz="1600" b="1" dirty="0">
                <a:solidFill>
                  <a:schemeClr val="accent1">
                    <a:lumMod val="50000"/>
                  </a:schemeClr>
                </a:solidFill>
                <a:latin typeface="Carlito" panose="020F0502020204030204" pitchFamily="34" charset="0"/>
                <a:cs typeface="Carlito" panose="020F0502020204030204" pitchFamily="34" charset="0"/>
              </a:rPr>
              <a:t>champs de projets </a:t>
            </a:r>
            <a:r>
              <a:rPr lang="fr-FR" sz="1600" dirty="0">
                <a:solidFill>
                  <a:schemeClr val="tx1">
                    <a:lumMod val="75000"/>
                    <a:lumOff val="25000"/>
                  </a:schemeClr>
                </a:solidFill>
                <a:latin typeface="Carlito" panose="020F0502020204030204" pitchFamily="34" charset="0"/>
                <a:cs typeface="Carlito" panose="020F0502020204030204" pitchFamily="34" charset="0"/>
              </a:rPr>
              <a:t>susceptibles d’être concernés</a:t>
            </a:r>
          </a:p>
          <a:p>
            <a:pPr lvl="1">
              <a:lnSpc>
                <a:spcPct val="150000"/>
              </a:lnSpc>
              <a:buClr>
                <a:srgbClr val="0096A9"/>
              </a:buClr>
              <a:buFont typeface="Courier New" panose="02070309020205020404" pitchFamily="49" charset="0"/>
              <a:buChar char="o"/>
            </a:pPr>
            <a:r>
              <a:rPr lang="fr-FR" sz="1600" dirty="0">
                <a:solidFill>
                  <a:schemeClr val="tx1">
                    <a:lumMod val="75000"/>
                    <a:lumOff val="25000"/>
                  </a:schemeClr>
                </a:solidFill>
                <a:latin typeface="Carlito" panose="020F0502020204030204" pitchFamily="34" charset="0"/>
                <a:cs typeface="Carlito" panose="020F0502020204030204" pitchFamily="34" charset="0"/>
              </a:rPr>
              <a:t>Le caractère </a:t>
            </a:r>
            <a:r>
              <a:rPr lang="fr-FR" sz="1633" b="1" dirty="0">
                <a:solidFill>
                  <a:srgbClr val="00517E"/>
                </a:solidFill>
                <a:latin typeface="Carlito" panose="020F0502020204030204" pitchFamily="34" charset="0"/>
                <a:cs typeface="Carlito" panose="020F0502020204030204" pitchFamily="34" charset="0"/>
              </a:rPr>
              <a:t>obligatoire et annuel </a:t>
            </a:r>
            <a:r>
              <a:rPr lang="fr-FR" sz="1600" dirty="0">
                <a:solidFill>
                  <a:schemeClr val="tx1">
                    <a:lumMod val="75000"/>
                    <a:lumOff val="25000"/>
                  </a:schemeClr>
                </a:solidFill>
                <a:latin typeface="Carlito" panose="020F0502020204030204" pitchFamily="34" charset="0"/>
                <a:cs typeface="Carlito" panose="020F0502020204030204" pitchFamily="34" charset="0"/>
              </a:rPr>
              <a:t>de la démarche ;</a:t>
            </a:r>
          </a:p>
          <a:p>
            <a:pPr lvl="1">
              <a:lnSpc>
                <a:spcPct val="150000"/>
              </a:lnSpc>
              <a:buClr>
                <a:srgbClr val="0096A9"/>
              </a:buClr>
              <a:buFont typeface="Courier New" panose="02070309020205020404" pitchFamily="49" charset="0"/>
              <a:buChar char="o"/>
            </a:pPr>
            <a:r>
              <a:rPr lang="fr-FR" sz="1600" b="1" dirty="0">
                <a:solidFill>
                  <a:srgbClr val="00517E"/>
                </a:solidFill>
                <a:latin typeface="Carlito" panose="020F0502020204030204" pitchFamily="34" charset="0"/>
                <a:cs typeface="Carlito" panose="020F0502020204030204" pitchFamily="34" charset="0"/>
              </a:rPr>
              <a:t>L’éligibilité des agents </a:t>
            </a:r>
            <a:r>
              <a:rPr lang="fr-FR" sz="1600" dirty="0">
                <a:solidFill>
                  <a:schemeClr val="tx1">
                    <a:lumMod val="75000"/>
                    <a:lumOff val="25000"/>
                  </a:schemeClr>
                </a:solidFill>
                <a:latin typeface="Carlito" panose="020F0502020204030204" pitchFamily="34" charset="0"/>
                <a:cs typeface="Carlito" panose="020F0502020204030204" pitchFamily="34" charset="0"/>
              </a:rPr>
              <a:t>à la démarche </a:t>
            </a:r>
            <a:r>
              <a:rPr lang="fr-FR" sz="1400" dirty="0">
                <a:solidFill>
                  <a:schemeClr val="tx1">
                    <a:lumMod val="75000"/>
                    <a:lumOff val="25000"/>
                  </a:schemeClr>
                </a:solidFill>
                <a:latin typeface="Carlito" panose="020F0502020204030204" pitchFamily="34" charset="0"/>
                <a:cs typeface="Carlito" panose="020F0502020204030204" pitchFamily="34" charset="0"/>
              </a:rPr>
              <a:t>;</a:t>
            </a:r>
          </a:p>
          <a:p>
            <a:pPr lvl="1">
              <a:lnSpc>
                <a:spcPct val="150000"/>
              </a:lnSpc>
              <a:buClr>
                <a:srgbClr val="0096A9"/>
              </a:buClr>
              <a:buFont typeface="Courier New" panose="02070309020205020404" pitchFamily="49" charset="0"/>
              <a:buChar char="o"/>
            </a:pPr>
            <a:r>
              <a:rPr lang="fr-FR" sz="1600" dirty="0">
                <a:solidFill>
                  <a:schemeClr val="tx1">
                    <a:lumMod val="75000"/>
                    <a:lumOff val="25000"/>
                  </a:schemeClr>
                </a:solidFill>
                <a:latin typeface="Carlito" panose="020F0502020204030204" pitchFamily="34" charset="0"/>
                <a:cs typeface="Carlito" panose="020F0502020204030204" pitchFamily="34" charset="0"/>
              </a:rPr>
              <a:t>Les </a:t>
            </a:r>
            <a:r>
              <a:rPr lang="fr-FR" sz="1600" b="1" dirty="0">
                <a:solidFill>
                  <a:schemeClr val="accent1">
                    <a:lumMod val="50000"/>
                  </a:schemeClr>
                </a:solidFill>
                <a:latin typeface="Carlito" panose="020F0502020204030204" pitchFamily="34" charset="0"/>
                <a:cs typeface="Carlito" panose="020F0502020204030204" pitchFamily="34" charset="0"/>
              </a:rPr>
              <a:t>modalités d’information </a:t>
            </a:r>
            <a:r>
              <a:rPr lang="fr-FR" sz="1600" dirty="0">
                <a:solidFill>
                  <a:schemeClr val="tx1">
                    <a:lumMod val="75000"/>
                    <a:lumOff val="25000"/>
                  </a:schemeClr>
                </a:solidFill>
                <a:latin typeface="Carlito" panose="020F0502020204030204" pitchFamily="34" charset="0"/>
                <a:cs typeface="Carlito" panose="020F0502020204030204" pitchFamily="34" charset="0"/>
              </a:rPr>
              <a:t>au sein des établissements, en amont comme en aval</a:t>
            </a:r>
          </a:p>
        </p:txBody>
      </p:sp>
      <p:grpSp>
        <p:nvGrpSpPr>
          <p:cNvPr id="2" name="Groupe 1"/>
          <p:cNvGrpSpPr/>
          <p:nvPr/>
        </p:nvGrpSpPr>
        <p:grpSpPr>
          <a:xfrm>
            <a:off x="1665770" y="1273751"/>
            <a:ext cx="8860461" cy="1198862"/>
            <a:chOff x="474176" y="1141107"/>
            <a:chExt cx="9769068" cy="959067"/>
          </a:xfrm>
        </p:grpSpPr>
        <p:sp>
          <p:nvSpPr>
            <p:cNvPr id="21" name="OTLSHAPE_TB_00000000000000000000000000000000_ScaleContainer"/>
            <p:cNvSpPr/>
            <p:nvPr>
              <p:custDataLst>
                <p:tags r:id="rId2"/>
              </p:custDataLst>
            </p:nvPr>
          </p:nvSpPr>
          <p:spPr>
            <a:xfrm>
              <a:off x="474176" y="1141107"/>
              <a:ext cx="9769068" cy="959067"/>
            </a:xfrm>
            <a:prstGeom prst="roundRect">
              <a:avLst>
                <a:gd name="adj" fmla="val 100000"/>
              </a:avLst>
            </a:pr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2565">
                <a:defRPr/>
              </a:pPr>
              <a:endParaRPr lang="en-US" sz="875" dirty="0">
                <a:solidFill>
                  <a:prstClr val="white"/>
                </a:solidFill>
                <a:latin typeface="Calibri"/>
              </a:endParaRPr>
            </a:p>
          </p:txBody>
        </p:sp>
        <p:sp>
          <p:nvSpPr>
            <p:cNvPr id="22" name="OTLSHAPE_TB_00000000000000000000000000000000_TimescaleInterval1"/>
            <p:cNvSpPr txBox="1"/>
            <p:nvPr>
              <p:custDataLst>
                <p:tags r:id="rId3"/>
              </p:custDataLst>
            </p:nvPr>
          </p:nvSpPr>
          <p:spPr>
            <a:xfrm>
              <a:off x="858209" y="1218590"/>
              <a:ext cx="9001000" cy="804099"/>
            </a:xfrm>
            <a:prstGeom prst="rect">
              <a:avLst/>
            </a:prstGeom>
            <a:noFill/>
          </p:spPr>
          <p:txBody>
            <a:bodyPr vert="horz" wrap="square" lIns="0" tIns="0" rIns="0" bIns="0" rtlCol="0" anchor="ctr" anchorCtr="0">
              <a:spAutoFit/>
            </a:bodyPr>
            <a:lstStyle/>
            <a:p>
              <a:pPr defTabSz="752565">
                <a:defRPr/>
              </a:pPr>
              <a:r>
                <a:rPr lang="fr-FR" sz="1633" b="1" u="sng" spc="-9" dirty="0">
                  <a:solidFill>
                    <a:srgbClr val="00517E"/>
                  </a:solidFill>
                  <a:latin typeface="Carlito" panose="020F0502020204030204" pitchFamily="34" charset="0"/>
                  <a:cs typeface="Carlito" panose="020F0502020204030204" pitchFamily="34" charset="0"/>
                </a:rPr>
                <a:t>Objectif</a:t>
              </a:r>
              <a:r>
                <a:rPr lang="fr-FR" sz="1633" b="1" spc="-9" dirty="0">
                  <a:solidFill>
                    <a:srgbClr val="00517E"/>
                  </a:solidFill>
                  <a:latin typeface="Carlito" panose="020F0502020204030204" pitchFamily="34" charset="0"/>
                  <a:cs typeface="Carlito" panose="020F0502020204030204" pitchFamily="34" charset="0"/>
                </a:rPr>
                <a:t> : </a:t>
              </a:r>
              <a:r>
                <a:rPr lang="fr-FR" sz="1633" b="1" dirty="0">
                  <a:solidFill>
                    <a:srgbClr val="00517E"/>
                  </a:solidFill>
                  <a:latin typeface="Carlito" panose="020F0502020204030204" pitchFamily="34" charset="0"/>
                  <a:cs typeface="Carlito" panose="020F0502020204030204" pitchFamily="34" charset="0"/>
                </a:rPr>
                <a:t>la création d’un mécanisme d’intéressement collectif à la qualité répond aux objectifs de renforcement de l’implication des professionnels dans le processus d’amélioration continue de la qualité du service rendu (administratif et soignant) et de certification des établissements de santé par la Haute Autorité de Santé. </a:t>
              </a:r>
              <a:endParaRPr lang="fr-FR" sz="1633" b="1" spc="-9" dirty="0">
                <a:solidFill>
                  <a:srgbClr val="00517E"/>
                </a:solidFill>
                <a:latin typeface="Carlito" panose="020F0502020204030204" pitchFamily="34" charset="0"/>
                <a:cs typeface="Carlito" panose="020F0502020204030204" pitchFamily="34" charset="0"/>
              </a:endParaRPr>
            </a:p>
          </p:txBody>
        </p:sp>
      </p:grpSp>
      <p:sp>
        <p:nvSpPr>
          <p:cNvPr id="11" name="OTLSHAPE_T_7773177036fc4cf59bd0d5652def1445_Shape"/>
          <p:cNvSpPr/>
          <p:nvPr>
            <p:custDataLst>
              <p:tags r:id="rId1"/>
            </p:custDataLst>
          </p:nvPr>
        </p:nvSpPr>
        <p:spPr>
          <a:xfrm>
            <a:off x="1676662" y="367042"/>
            <a:ext cx="8860461" cy="318912"/>
          </a:xfrm>
          <a:prstGeom prst="roundRect">
            <a:avLst>
              <a:gd name="adj" fmla="val 100000"/>
            </a:avLst>
          </a:prstGeom>
          <a:solidFill>
            <a:srgbClr val="007C9B"/>
          </a:solidFill>
          <a:ln w="12700" cap="flat" cmpd="sng" algn="ctr">
            <a:noFill/>
            <a:prstDash val="solid"/>
            <a:miter lim="800000"/>
          </a:ln>
          <a:effectLst/>
          <a:extLst>
            <a:ext uri="{53640926-AAD7-44d8-BBD7-CCE9431645EC}">
              <a14:shadowObscured xmlns:a14="http://schemas.microsoft.com/office/drawing/2010/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cap="small" dirty="0">
                <a:solidFill>
                  <a:schemeClr val="bg1"/>
                </a:solidFill>
                <a:latin typeface="Carlito" panose="020F0502020204030204" pitchFamily="34" charset="0"/>
                <a:cs typeface="Carlito" panose="020F0502020204030204" pitchFamily="34" charset="0"/>
              </a:rPr>
              <a:t>LE THEME DE L’INTERESSEMENT COLLECTIF (1/2)</a:t>
            </a:r>
          </a:p>
        </p:txBody>
      </p:sp>
      <p:sp>
        <p:nvSpPr>
          <p:cNvPr id="15" name="Ellipse 14"/>
          <p:cNvSpPr/>
          <p:nvPr/>
        </p:nvSpPr>
        <p:spPr>
          <a:xfrm>
            <a:off x="1611352" y="245522"/>
            <a:ext cx="261243" cy="2612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dirty="0"/>
              <a:t>1</a:t>
            </a:r>
          </a:p>
        </p:txBody>
      </p:sp>
    </p:spTree>
    <p:extLst>
      <p:ext uri="{BB962C8B-B14F-4D97-AF65-F5344CB8AC3E}">
        <p14:creationId xmlns:p14="http://schemas.microsoft.com/office/powerpoint/2010/main" val="2011268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1588" y="2792763"/>
            <a:ext cx="10888825" cy="2155251"/>
          </a:xfrm>
          <a:ln w="28575">
            <a:noFill/>
            <a:prstDash val="sysDash"/>
          </a:ln>
        </p:spPr>
        <p:txBody>
          <a:bodyPr>
            <a:noAutofit/>
          </a:bodyPr>
          <a:lstStyle/>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III. - L'article 78-1 de la loi n° 86-33 du 9 janvier 1986 précitée est ainsi rédigé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Art. 78-1. - Dans le cadre de la politique d'intéressement mentionnée à l'article L. 6143-7 du code de la santé publique, des attributions de gestion et de conduite générale de l'établissement mentionnées à l'article L. 315-17 du code de l'action sociale et des familles et après avis du comité social d'établissement, </a:t>
            </a:r>
            <a:r>
              <a:rPr lang="fr-FR" sz="1400" b="1" i="1" dirty="0">
                <a:solidFill>
                  <a:schemeClr val="tx1">
                    <a:lumMod val="75000"/>
                    <a:lumOff val="25000"/>
                  </a:schemeClr>
                </a:solidFill>
                <a:latin typeface="Carlito" panose="020F0502020204030204" pitchFamily="34" charset="0"/>
                <a:cs typeface="Carlito" panose="020F0502020204030204" pitchFamily="34" charset="0"/>
              </a:rPr>
              <a:t>un intéressement collectif lié à la qualité du service rendu peut être attribué aux fonctionnaires et agents contractuels des établissements mentionnés à l'article 2 de la présente loi</a:t>
            </a:r>
            <a:r>
              <a:rPr lang="fr-FR" sz="1400" i="1" dirty="0">
                <a:solidFill>
                  <a:schemeClr val="tx1">
                    <a:lumMod val="75000"/>
                    <a:lumOff val="25000"/>
                  </a:schemeClr>
                </a:solidFill>
                <a:latin typeface="Carlito" panose="020F0502020204030204" pitchFamily="34" charset="0"/>
                <a:cs typeface="Carlito" panose="020F0502020204030204" pitchFamily="34" charset="0"/>
              </a:rPr>
              <a:t>, dans des conditions prévues par décret.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IV. - L'article L. 6152-4 du code de la santé publique est complété par un IV ainsi rédigé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IV. - L'article 78-1 de la loi n° 86-33 du 9 janvier 1986 portant dispositions statutaires relatives à la fonction publique hospitalière est applicable aux personnels mentionnés à l'article L. 6152-1 du présent code. » »</a:t>
            </a:r>
            <a:endParaRPr lang="fr-FR" sz="900" i="1" dirty="0">
              <a:solidFill>
                <a:schemeClr val="tx1">
                  <a:lumMod val="75000"/>
                  <a:lumOff val="25000"/>
                </a:schemeClr>
              </a:solidFill>
              <a:latin typeface="Carlito" panose="020F0502020204030204" pitchFamily="34" charset="0"/>
              <a:cs typeface="Carlito" panose="020F0502020204030204" pitchFamily="34" charset="0"/>
            </a:endParaRPr>
          </a:p>
        </p:txBody>
      </p:sp>
      <p:grpSp>
        <p:nvGrpSpPr>
          <p:cNvPr id="2" name="Groupe 1"/>
          <p:cNvGrpSpPr/>
          <p:nvPr/>
        </p:nvGrpSpPr>
        <p:grpSpPr>
          <a:xfrm>
            <a:off x="1676662" y="1307596"/>
            <a:ext cx="8860461" cy="946935"/>
            <a:chOff x="474176" y="1227899"/>
            <a:chExt cx="9769068" cy="757530"/>
          </a:xfrm>
        </p:grpSpPr>
        <p:sp>
          <p:nvSpPr>
            <p:cNvPr id="21" name="OTLSHAPE_TB_00000000000000000000000000000000_ScaleContainer"/>
            <p:cNvSpPr/>
            <p:nvPr>
              <p:custDataLst>
                <p:tags r:id="rId2"/>
              </p:custDataLst>
            </p:nvPr>
          </p:nvSpPr>
          <p:spPr>
            <a:xfrm>
              <a:off x="474176" y="1227899"/>
              <a:ext cx="9769068" cy="757530"/>
            </a:xfrm>
            <a:prstGeom prst="roundRect">
              <a:avLst>
                <a:gd name="adj" fmla="val 100000"/>
              </a:avLst>
            </a:pr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2565">
                <a:defRPr/>
              </a:pPr>
              <a:endParaRPr lang="en-US" sz="875" dirty="0">
                <a:solidFill>
                  <a:prstClr val="white"/>
                </a:solidFill>
                <a:latin typeface="Calibri"/>
              </a:endParaRPr>
            </a:p>
          </p:txBody>
        </p:sp>
        <p:sp>
          <p:nvSpPr>
            <p:cNvPr id="22" name="OTLSHAPE_TB_00000000000000000000000000000000_TimescaleInterval1"/>
            <p:cNvSpPr txBox="1"/>
            <p:nvPr>
              <p:custDataLst>
                <p:tags r:id="rId3"/>
              </p:custDataLst>
            </p:nvPr>
          </p:nvSpPr>
          <p:spPr>
            <a:xfrm>
              <a:off x="858209" y="1419615"/>
              <a:ext cx="9001000" cy="402049"/>
            </a:xfrm>
            <a:prstGeom prst="rect">
              <a:avLst/>
            </a:prstGeom>
            <a:noFill/>
          </p:spPr>
          <p:txBody>
            <a:bodyPr vert="horz" wrap="square" lIns="0" tIns="0" rIns="0" bIns="0" rtlCol="0" anchor="ctr" anchorCtr="0">
              <a:spAutoFit/>
            </a:bodyPr>
            <a:lstStyle/>
            <a:p>
              <a:pPr algn="ctr" defTabSz="752565">
                <a:defRPr/>
              </a:pPr>
              <a:r>
                <a:rPr lang="fr-FR" sz="1633" b="1" spc="-9" dirty="0">
                  <a:solidFill>
                    <a:srgbClr val="00517E"/>
                  </a:solidFill>
                  <a:latin typeface="Carlito" panose="020F0502020204030204" pitchFamily="34" charset="0"/>
                  <a:cs typeface="Carlito" panose="020F0502020204030204" pitchFamily="34" charset="0"/>
                </a:rPr>
                <a:t>Base législative : article 28 de la Loi portant transformation de la fonction publique</a:t>
              </a:r>
            </a:p>
            <a:p>
              <a:pPr algn="ctr" defTabSz="752565">
                <a:defRPr/>
              </a:pPr>
              <a:r>
                <a:rPr lang="fr-FR" sz="1633" b="1" spc="-9" dirty="0">
                  <a:solidFill>
                    <a:srgbClr val="00517E"/>
                  </a:solidFill>
                  <a:latin typeface="Carlito" panose="020F0502020204030204" pitchFamily="34" charset="0"/>
                  <a:cs typeface="Carlito" panose="020F0502020204030204" pitchFamily="34" charset="0"/>
                </a:rPr>
                <a:t>promulguée le 6 août 2019</a:t>
              </a:r>
            </a:p>
          </p:txBody>
        </p:sp>
      </p:grpSp>
      <p:sp>
        <p:nvSpPr>
          <p:cNvPr id="11" name="OTLSHAPE_T_7773177036fc4cf59bd0d5652def1445_Shape"/>
          <p:cNvSpPr/>
          <p:nvPr>
            <p:custDataLst>
              <p:tags r:id="rId1"/>
            </p:custDataLst>
          </p:nvPr>
        </p:nvSpPr>
        <p:spPr>
          <a:xfrm>
            <a:off x="1676662" y="367042"/>
            <a:ext cx="8860461" cy="318912"/>
          </a:xfrm>
          <a:prstGeom prst="roundRect">
            <a:avLst>
              <a:gd name="adj" fmla="val 100000"/>
            </a:avLst>
          </a:prstGeom>
          <a:solidFill>
            <a:srgbClr val="007C9B"/>
          </a:solidFill>
          <a:ln w="12700" cap="flat" cmpd="sng" algn="ctr">
            <a:noFill/>
            <a:prstDash val="solid"/>
            <a:miter lim="800000"/>
          </a:ln>
          <a:effectLst/>
          <a:extLst>
            <a:ext uri="{53640926-AAD7-44d8-BBD7-CCE9431645EC}">
              <a14:shadowObscured xmlns:a14="http://schemas.microsoft.com/office/drawing/2010/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cap="small" dirty="0">
                <a:solidFill>
                  <a:schemeClr val="bg1"/>
                </a:solidFill>
                <a:latin typeface="Carlito" panose="020F0502020204030204" pitchFamily="34" charset="0"/>
                <a:cs typeface="Carlito" panose="020F0502020204030204" pitchFamily="34" charset="0"/>
              </a:rPr>
              <a:t>LE THEME DE L’INTERESSEMENT COLLECTIF (2/2)</a:t>
            </a:r>
          </a:p>
        </p:txBody>
      </p:sp>
      <p:sp>
        <p:nvSpPr>
          <p:cNvPr id="15" name="Ellipse 14"/>
          <p:cNvSpPr/>
          <p:nvPr/>
        </p:nvSpPr>
        <p:spPr>
          <a:xfrm>
            <a:off x="1611352" y="245522"/>
            <a:ext cx="261243" cy="2612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dirty="0"/>
              <a:t>1</a:t>
            </a:r>
          </a:p>
        </p:txBody>
      </p:sp>
    </p:spTree>
    <p:extLst>
      <p:ext uri="{BB962C8B-B14F-4D97-AF65-F5344CB8AC3E}">
        <p14:creationId xmlns:p14="http://schemas.microsoft.com/office/powerpoint/2010/main" val="555567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3487" y="3513005"/>
            <a:ext cx="8653636" cy="732424"/>
          </a:xfrm>
          <a:ln w="28575">
            <a:noFill/>
            <a:prstDash val="sysDash"/>
          </a:ln>
        </p:spPr>
        <p:txBody>
          <a:bodyPr>
            <a:noAutofit/>
          </a:bodyPr>
          <a:lstStyle/>
          <a:p>
            <a:pPr>
              <a:lnSpc>
                <a:spcPct val="150000"/>
              </a:lnSpc>
              <a:buClr>
                <a:srgbClr val="0096A9"/>
              </a:buClr>
            </a:pPr>
            <a:r>
              <a:rPr lang="fr-FR" sz="1800" dirty="0">
                <a:solidFill>
                  <a:schemeClr val="tx1">
                    <a:lumMod val="75000"/>
                    <a:lumOff val="25000"/>
                  </a:schemeClr>
                </a:solidFill>
                <a:latin typeface="Carlito" panose="020F0502020204030204" pitchFamily="34" charset="0"/>
                <a:cs typeface="Carlito" panose="020F0502020204030204" pitchFamily="34" charset="0"/>
              </a:rPr>
              <a:t>Plusieurs </a:t>
            </a:r>
            <a:r>
              <a:rPr lang="fr-FR" sz="1800" b="1" dirty="0">
                <a:solidFill>
                  <a:schemeClr val="accent1">
                    <a:lumMod val="50000"/>
                  </a:schemeClr>
                </a:solidFill>
                <a:latin typeface="Carlito" panose="020F0502020204030204" pitchFamily="34" charset="0"/>
                <a:cs typeface="Carlito" panose="020F0502020204030204" pitchFamily="34" charset="0"/>
              </a:rPr>
              <a:t>dimensions complémentaires </a:t>
            </a:r>
            <a:r>
              <a:rPr lang="fr-FR" sz="1800" dirty="0">
                <a:solidFill>
                  <a:schemeClr val="tx1">
                    <a:lumMod val="75000"/>
                    <a:lumOff val="25000"/>
                  </a:schemeClr>
                </a:solidFill>
                <a:latin typeface="Carlito" panose="020F0502020204030204" pitchFamily="34" charset="0"/>
                <a:cs typeface="Carlito" panose="020F0502020204030204" pitchFamily="34" charset="0"/>
              </a:rPr>
              <a:t>doivent être abordées dans ce cadre :</a:t>
            </a:r>
          </a:p>
          <a:p>
            <a:pPr lvl="1">
              <a:lnSpc>
                <a:spcPct val="15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Les </a:t>
            </a:r>
            <a:r>
              <a:rPr lang="fr-FR" sz="1600" b="1" dirty="0">
                <a:solidFill>
                  <a:schemeClr val="accent1">
                    <a:lumMod val="50000"/>
                  </a:schemeClr>
                </a:solidFill>
                <a:latin typeface="Carlito" panose="020F0502020204030204" pitchFamily="34" charset="0"/>
                <a:cs typeface="Carlito" panose="020F0502020204030204" pitchFamily="34" charset="0"/>
              </a:rPr>
              <a:t>objectifs</a:t>
            </a:r>
            <a:r>
              <a:rPr lang="fr-FR" sz="1600" dirty="0">
                <a:solidFill>
                  <a:schemeClr val="tx1">
                    <a:lumMod val="75000"/>
                    <a:lumOff val="25000"/>
                  </a:schemeClr>
                </a:solidFill>
                <a:latin typeface="Carlito" panose="020F0502020204030204" pitchFamily="34" charset="0"/>
                <a:cs typeface="Carlito" panose="020F0502020204030204" pitchFamily="34" charset="0"/>
              </a:rPr>
              <a:t> poursuivis,</a:t>
            </a:r>
          </a:p>
          <a:p>
            <a:pPr lvl="1">
              <a:lnSpc>
                <a:spcPct val="15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Les </a:t>
            </a:r>
            <a:r>
              <a:rPr lang="fr-FR" sz="1600" b="1" dirty="0">
                <a:solidFill>
                  <a:schemeClr val="accent1">
                    <a:lumMod val="50000"/>
                  </a:schemeClr>
                </a:solidFill>
                <a:latin typeface="Carlito" panose="020F0502020204030204" pitchFamily="34" charset="0"/>
                <a:cs typeface="Carlito" panose="020F0502020204030204" pitchFamily="34" charset="0"/>
              </a:rPr>
              <a:t>modalités</a:t>
            </a:r>
            <a:r>
              <a:rPr lang="fr-FR" sz="1600" dirty="0">
                <a:solidFill>
                  <a:schemeClr val="tx1">
                    <a:lumMod val="75000"/>
                    <a:lumOff val="25000"/>
                  </a:schemeClr>
                </a:solidFill>
                <a:latin typeface="Carlito" panose="020F0502020204030204" pitchFamily="34" charset="0"/>
                <a:cs typeface="Carlito" panose="020F0502020204030204" pitchFamily="34" charset="0"/>
              </a:rPr>
              <a:t> de mise en œuvre,</a:t>
            </a:r>
          </a:p>
          <a:p>
            <a:pPr lvl="1">
              <a:lnSpc>
                <a:spcPct val="150000"/>
              </a:lnSpc>
              <a:buClr>
                <a:srgbClr val="0096A9"/>
              </a:buClr>
            </a:pPr>
            <a:r>
              <a:rPr lang="fr-FR" sz="1600" dirty="0">
                <a:solidFill>
                  <a:schemeClr val="accent1">
                    <a:lumMod val="50000"/>
                  </a:schemeClr>
                </a:solidFill>
                <a:latin typeface="Carlito" panose="020F0502020204030204" pitchFamily="34" charset="0"/>
                <a:cs typeface="Carlito" panose="020F0502020204030204" pitchFamily="34" charset="0"/>
              </a:rPr>
              <a:t>L’information </a:t>
            </a:r>
            <a:r>
              <a:rPr lang="fr-FR" sz="1600" dirty="0">
                <a:solidFill>
                  <a:schemeClr val="tx1">
                    <a:lumMod val="75000"/>
                    <a:lumOff val="25000"/>
                  </a:schemeClr>
                </a:solidFill>
                <a:latin typeface="Carlito" panose="020F0502020204030204" pitchFamily="34" charset="0"/>
                <a:cs typeface="Carlito" panose="020F0502020204030204" pitchFamily="34" charset="0"/>
              </a:rPr>
              <a:t>des agents et </a:t>
            </a:r>
            <a:r>
              <a:rPr lang="fr-FR" sz="1600" b="1" dirty="0">
                <a:solidFill>
                  <a:schemeClr val="accent1">
                    <a:lumMod val="50000"/>
                  </a:schemeClr>
                </a:solidFill>
                <a:latin typeface="Carlito" panose="020F0502020204030204" pitchFamily="34" charset="0"/>
                <a:cs typeface="Carlito" panose="020F0502020204030204" pitchFamily="34" charset="0"/>
              </a:rPr>
              <a:t>la formation </a:t>
            </a:r>
            <a:r>
              <a:rPr lang="fr-FR" sz="1600" dirty="0">
                <a:solidFill>
                  <a:schemeClr val="tx1">
                    <a:lumMod val="75000"/>
                    <a:lumOff val="25000"/>
                  </a:schemeClr>
                </a:solidFill>
                <a:latin typeface="Carlito" panose="020F0502020204030204" pitchFamily="34" charset="0"/>
                <a:cs typeface="Carlito" panose="020F0502020204030204" pitchFamily="34" charset="0"/>
              </a:rPr>
              <a:t>des évaluateurs,</a:t>
            </a:r>
          </a:p>
          <a:p>
            <a:pPr lvl="1">
              <a:lnSpc>
                <a:spcPct val="15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Les conséquences sur le </a:t>
            </a:r>
            <a:r>
              <a:rPr lang="fr-FR" sz="1600" b="1" dirty="0">
                <a:solidFill>
                  <a:schemeClr val="accent1">
                    <a:lumMod val="50000"/>
                  </a:schemeClr>
                </a:solidFill>
                <a:latin typeface="Carlito" panose="020F0502020204030204" pitchFamily="34" charset="0"/>
                <a:cs typeface="Carlito" panose="020F0502020204030204" pitchFamily="34" charset="0"/>
              </a:rPr>
              <a:t>régime indemnitaire</a:t>
            </a:r>
          </a:p>
        </p:txBody>
      </p:sp>
      <p:grpSp>
        <p:nvGrpSpPr>
          <p:cNvPr id="2" name="Groupe 1"/>
          <p:cNvGrpSpPr/>
          <p:nvPr/>
        </p:nvGrpSpPr>
        <p:grpSpPr>
          <a:xfrm>
            <a:off x="1741973" y="1901689"/>
            <a:ext cx="8860461" cy="1198862"/>
            <a:chOff x="474176" y="1141107"/>
            <a:chExt cx="9769068" cy="959067"/>
          </a:xfrm>
        </p:grpSpPr>
        <p:sp>
          <p:nvSpPr>
            <p:cNvPr id="21" name="OTLSHAPE_TB_00000000000000000000000000000000_ScaleContainer"/>
            <p:cNvSpPr/>
            <p:nvPr>
              <p:custDataLst>
                <p:tags r:id="rId2"/>
              </p:custDataLst>
            </p:nvPr>
          </p:nvSpPr>
          <p:spPr>
            <a:xfrm>
              <a:off x="474176" y="1141107"/>
              <a:ext cx="9769068" cy="959067"/>
            </a:xfrm>
            <a:prstGeom prst="roundRect">
              <a:avLst>
                <a:gd name="adj" fmla="val 100000"/>
              </a:avLst>
            </a:pr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2565">
                <a:defRPr/>
              </a:pPr>
              <a:endParaRPr lang="en-US" sz="875" dirty="0">
                <a:solidFill>
                  <a:prstClr val="white"/>
                </a:solidFill>
                <a:latin typeface="Calibri"/>
              </a:endParaRPr>
            </a:p>
          </p:txBody>
        </p:sp>
        <p:sp>
          <p:nvSpPr>
            <p:cNvPr id="22" name="OTLSHAPE_TB_00000000000000000000000000000000_TimescaleInterval1"/>
            <p:cNvSpPr txBox="1"/>
            <p:nvPr>
              <p:custDataLst>
                <p:tags r:id="rId3"/>
              </p:custDataLst>
            </p:nvPr>
          </p:nvSpPr>
          <p:spPr>
            <a:xfrm>
              <a:off x="858209" y="1419617"/>
              <a:ext cx="9001000" cy="402049"/>
            </a:xfrm>
            <a:prstGeom prst="rect">
              <a:avLst/>
            </a:prstGeom>
            <a:noFill/>
          </p:spPr>
          <p:txBody>
            <a:bodyPr vert="horz" wrap="square" lIns="0" tIns="0" rIns="0" bIns="0" rtlCol="0" anchor="ctr" anchorCtr="0">
              <a:spAutoFit/>
            </a:bodyPr>
            <a:lstStyle/>
            <a:p>
              <a:pPr defTabSz="752565">
                <a:defRPr/>
              </a:pPr>
              <a:r>
                <a:rPr lang="fr-FR" sz="1633" b="1" u="sng" spc="-9" dirty="0">
                  <a:solidFill>
                    <a:srgbClr val="00517E"/>
                  </a:solidFill>
                  <a:latin typeface="Carlito" panose="020F0502020204030204" pitchFamily="34" charset="0"/>
                  <a:cs typeface="Carlito" panose="020F0502020204030204" pitchFamily="34" charset="0"/>
                </a:rPr>
                <a:t>Objectif</a:t>
              </a:r>
              <a:r>
                <a:rPr lang="fr-FR" sz="1633" b="1" spc="-9" dirty="0">
                  <a:solidFill>
                    <a:srgbClr val="00517E"/>
                  </a:solidFill>
                  <a:latin typeface="Carlito" panose="020F0502020204030204" pitchFamily="34" charset="0"/>
                  <a:cs typeface="Carlito" panose="020F0502020204030204" pitchFamily="34" charset="0"/>
                </a:rPr>
                <a:t> : </a:t>
              </a:r>
              <a:r>
                <a:rPr lang="fr-FR" sz="1633" b="1" dirty="0">
                  <a:solidFill>
                    <a:srgbClr val="00517E"/>
                  </a:solidFill>
                  <a:latin typeface="Carlito" panose="020F0502020204030204" pitchFamily="34" charset="0"/>
                  <a:cs typeface="Carlito" panose="020F0502020204030204" pitchFamily="34" charset="0"/>
                </a:rPr>
                <a:t>Se donner les moyens de mieux reconnaitre l’engagement professionnel et la mise en œuvre des compétences des agents de la fonction publique hospitalière</a:t>
              </a:r>
              <a:endParaRPr lang="fr-FR" sz="1633" b="1" spc="-9" dirty="0">
                <a:solidFill>
                  <a:srgbClr val="00517E"/>
                </a:solidFill>
                <a:latin typeface="Carlito" panose="020F0502020204030204" pitchFamily="34" charset="0"/>
                <a:cs typeface="Carlito" panose="020F0502020204030204" pitchFamily="34" charset="0"/>
              </a:endParaRPr>
            </a:p>
          </p:txBody>
        </p:sp>
      </p:grpSp>
      <p:sp>
        <p:nvSpPr>
          <p:cNvPr id="11" name="OTLSHAPE_T_7773177036fc4cf59bd0d5652def1445_Shape"/>
          <p:cNvSpPr/>
          <p:nvPr>
            <p:custDataLst>
              <p:tags r:id="rId1"/>
            </p:custDataLst>
          </p:nvPr>
        </p:nvSpPr>
        <p:spPr>
          <a:xfrm>
            <a:off x="1676662" y="367042"/>
            <a:ext cx="8860461" cy="318912"/>
          </a:xfrm>
          <a:prstGeom prst="roundRect">
            <a:avLst>
              <a:gd name="adj" fmla="val 100000"/>
            </a:avLst>
          </a:prstGeom>
          <a:solidFill>
            <a:srgbClr val="007C9B"/>
          </a:solidFill>
          <a:ln w="12700" cap="flat" cmpd="sng" algn="ctr">
            <a:noFill/>
            <a:prstDash val="solid"/>
            <a:miter lim="800000"/>
          </a:ln>
          <a:effectLst/>
          <a:extLst>
            <a:ext uri="{53640926-AAD7-44d8-BBD7-CCE9431645EC}">
              <a14:shadowObscured xmlns:a14="http://schemas.microsoft.com/office/drawing/2010/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cap="small" dirty="0">
                <a:solidFill>
                  <a:schemeClr val="bg1"/>
                </a:solidFill>
                <a:latin typeface="Carlito" panose="020F0502020204030204" pitchFamily="34" charset="0"/>
                <a:cs typeface="Carlito" panose="020F0502020204030204" pitchFamily="34" charset="0"/>
              </a:rPr>
              <a:t>LE THEME DU  REMPLACEMENT DE LA NOTATION PAR L’ENTRETIEN PROFESSIONNEL (1/2)</a:t>
            </a:r>
          </a:p>
        </p:txBody>
      </p:sp>
      <p:sp>
        <p:nvSpPr>
          <p:cNvPr id="15" name="Ellipse 14"/>
          <p:cNvSpPr/>
          <p:nvPr/>
        </p:nvSpPr>
        <p:spPr>
          <a:xfrm>
            <a:off x="1611352" y="245522"/>
            <a:ext cx="261243" cy="2612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dirty="0"/>
              <a:t>2</a:t>
            </a:r>
          </a:p>
        </p:txBody>
      </p:sp>
    </p:spTree>
    <p:extLst>
      <p:ext uri="{BB962C8B-B14F-4D97-AF65-F5344CB8AC3E}">
        <p14:creationId xmlns:p14="http://schemas.microsoft.com/office/powerpoint/2010/main" val="3069926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1676662" y="844538"/>
            <a:ext cx="8860461" cy="592372"/>
            <a:chOff x="474176" y="1141107"/>
            <a:chExt cx="9769068" cy="473886"/>
          </a:xfrm>
        </p:grpSpPr>
        <p:sp>
          <p:nvSpPr>
            <p:cNvPr id="21" name="OTLSHAPE_TB_00000000000000000000000000000000_ScaleContainer"/>
            <p:cNvSpPr/>
            <p:nvPr>
              <p:custDataLst>
                <p:tags r:id="rId2"/>
              </p:custDataLst>
            </p:nvPr>
          </p:nvSpPr>
          <p:spPr>
            <a:xfrm>
              <a:off x="474176" y="1141107"/>
              <a:ext cx="9769068" cy="473886"/>
            </a:xfrm>
            <a:prstGeom prst="roundRect">
              <a:avLst>
                <a:gd name="adj" fmla="val 100000"/>
              </a:avLst>
            </a:pr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2565">
                <a:defRPr/>
              </a:pPr>
              <a:endParaRPr lang="en-US" sz="875" dirty="0">
                <a:solidFill>
                  <a:prstClr val="white"/>
                </a:solidFill>
                <a:latin typeface="Calibri"/>
              </a:endParaRPr>
            </a:p>
          </p:txBody>
        </p:sp>
        <p:sp>
          <p:nvSpPr>
            <p:cNvPr id="22" name="OTLSHAPE_TB_00000000000000000000000000000000_TimescaleInterval1"/>
            <p:cNvSpPr txBox="1"/>
            <p:nvPr>
              <p:custDataLst>
                <p:tags r:id="rId3"/>
              </p:custDataLst>
            </p:nvPr>
          </p:nvSpPr>
          <p:spPr>
            <a:xfrm>
              <a:off x="1242244" y="1273134"/>
              <a:ext cx="9001000" cy="201025"/>
            </a:xfrm>
            <a:prstGeom prst="rect">
              <a:avLst/>
            </a:prstGeom>
            <a:noFill/>
          </p:spPr>
          <p:txBody>
            <a:bodyPr vert="horz" wrap="square" lIns="0" tIns="0" rIns="0" bIns="0" rtlCol="0" anchor="ctr" anchorCtr="0">
              <a:spAutoFit/>
            </a:bodyPr>
            <a:lstStyle/>
            <a:p>
              <a:pPr defTabSz="752565">
                <a:defRPr/>
              </a:pPr>
              <a:r>
                <a:rPr lang="fr-FR" sz="1633" b="1" spc="-9" dirty="0">
                  <a:solidFill>
                    <a:srgbClr val="00517E"/>
                  </a:solidFill>
                  <a:latin typeface="Carlito" panose="020F0502020204030204" pitchFamily="34" charset="0"/>
                  <a:cs typeface="Carlito" panose="020F0502020204030204" pitchFamily="34" charset="0"/>
                </a:rPr>
                <a:t>Base législative : article 27 de la Loi portant transformation de la fonction publique </a:t>
              </a:r>
            </a:p>
          </p:txBody>
        </p:sp>
      </p:grpSp>
      <p:sp>
        <p:nvSpPr>
          <p:cNvPr id="11" name="OTLSHAPE_T_7773177036fc4cf59bd0d5652def1445_Shape"/>
          <p:cNvSpPr/>
          <p:nvPr>
            <p:custDataLst>
              <p:tags r:id="rId1"/>
            </p:custDataLst>
          </p:nvPr>
        </p:nvSpPr>
        <p:spPr>
          <a:xfrm>
            <a:off x="1676662" y="367042"/>
            <a:ext cx="8860461" cy="318912"/>
          </a:xfrm>
          <a:prstGeom prst="roundRect">
            <a:avLst>
              <a:gd name="adj" fmla="val 100000"/>
            </a:avLst>
          </a:prstGeom>
          <a:solidFill>
            <a:srgbClr val="007C9B"/>
          </a:solidFill>
          <a:ln w="12700" cap="flat" cmpd="sng" algn="ctr">
            <a:noFill/>
            <a:prstDash val="solid"/>
            <a:miter lim="800000"/>
          </a:ln>
          <a:effectLst/>
          <a:extLst>
            <a:ext uri="{53640926-AAD7-44d8-BBD7-CCE9431645EC}">
              <a14:shadowObscured xmlns:a14="http://schemas.microsoft.com/office/drawing/2010/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cap="small" dirty="0">
                <a:solidFill>
                  <a:schemeClr val="bg1"/>
                </a:solidFill>
                <a:latin typeface="Carlito" panose="020F0502020204030204" pitchFamily="34" charset="0"/>
                <a:cs typeface="Carlito" panose="020F0502020204030204" pitchFamily="34" charset="0"/>
              </a:rPr>
              <a:t>LE THEME DU  REMPLACEMENT DE LA NOTATION PAR L’ENTRETIEN PROFESSIONNEL (2/2)</a:t>
            </a:r>
          </a:p>
        </p:txBody>
      </p:sp>
      <p:sp>
        <p:nvSpPr>
          <p:cNvPr id="15" name="Ellipse 14"/>
          <p:cNvSpPr/>
          <p:nvPr/>
        </p:nvSpPr>
        <p:spPr>
          <a:xfrm>
            <a:off x="1611352" y="245522"/>
            <a:ext cx="261243" cy="2612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dirty="0"/>
              <a:t>2</a:t>
            </a:r>
          </a:p>
        </p:txBody>
      </p:sp>
      <p:sp>
        <p:nvSpPr>
          <p:cNvPr id="9" name="Espace réservé du contenu 2"/>
          <p:cNvSpPr>
            <a:spLocks noGrp="1"/>
          </p:cNvSpPr>
          <p:nvPr>
            <p:ph idx="1"/>
          </p:nvPr>
        </p:nvSpPr>
        <p:spPr>
          <a:xfrm>
            <a:off x="657814" y="1788561"/>
            <a:ext cx="10898156" cy="4351338"/>
          </a:xfrm>
        </p:spPr>
        <p:txBody>
          <a:bodyPr>
            <a:noAutofit/>
          </a:bodyPr>
          <a:lstStyle/>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IV.- Le chapitre V de la loi n° 86-33 du 9 janvier 1986 précitée est ainsi modifié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1° Au début de l'intitulé, le mot : « Notation » est remplacé par les mots : « Evaluation de la valeur professionnelle »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2° L'intitulé de la section 1 est ainsi rédigé : « Evaluation de la valeur professionnelle »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3° L'article 65 est ainsi rédigé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Art. 65.- </a:t>
            </a:r>
            <a:r>
              <a:rPr lang="fr-FR" sz="1400" b="1" i="1" dirty="0">
                <a:solidFill>
                  <a:schemeClr val="tx1">
                    <a:lumMod val="75000"/>
                    <a:lumOff val="25000"/>
                  </a:schemeClr>
                </a:solidFill>
                <a:latin typeface="Carlito" panose="020F0502020204030204" pitchFamily="34" charset="0"/>
                <a:cs typeface="Carlito" panose="020F0502020204030204" pitchFamily="34" charset="0"/>
              </a:rPr>
              <a:t>L'appréciation de la valeur professionnelle des fonctionnaires se fonde sur un entretien professionnel annuel conduit par le supérieur hiérarchique direct ou l'autorité compétente déterminée par décret en Conseil d'Etat. Lors de cet entretien professionnel annuel, les fonctionnaires reçoivent une information sur l'ouverture et l'utilisation de leurs droits afférents au compte prévu à l'article 22 quater de la loi n° 83-634 du 13 juillet 1983 précitée.</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A la demande de l'intéressé, la commission administrative paritaire peut demander la révision du compte rendu de l'entretien professionnel.</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Un décret en Conseil d'Etat fixe les modalités d'application du présent article. »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4° Les articles 65-1 et 65-2 sont abrogés. »</a:t>
            </a:r>
          </a:p>
        </p:txBody>
      </p:sp>
    </p:spTree>
    <p:extLst>
      <p:ext uri="{BB962C8B-B14F-4D97-AF65-F5344CB8AC3E}">
        <p14:creationId xmlns:p14="http://schemas.microsoft.com/office/powerpoint/2010/main" val="3508877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8463" y="2430653"/>
            <a:ext cx="10776857" cy="4035461"/>
          </a:xfrm>
          <a:ln w="28575">
            <a:noFill/>
            <a:prstDash val="sysDash"/>
          </a:ln>
        </p:spPr>
        <p:txBody>
          <a:bodyPr>
            <a:noAutofit/>
          </a:bodyPr>
          <a:lstStyle/>
          <a:p>
            <a:pPr>
              <a:lnSpc>
                <a:spcPct val="150000"/>
              </a:lnSpc>
              <a:buClr>
                <a:srgbClr val="0096A9"/>
              </a:buClr>
            </a:pPr>
            <a:r>
              <a:rPr lang="fr-FR" sz="1800" b="1" dirty="0">
                <a:solidFill>
                  <a:schemeClr val="accent1">
                    <a:lumMod val="50000"/>
                  </a:schemeClr>
                </a:solidFill>
                <a:latin typeface="Carlito" panose="020F0502020204030204" pitchFamily="34" charset="0"/>
                <a:cs typeface="Carlito" panose="020F0502020204030204" pitchFamily="34" charset="0"/>
              </a:rPr>
              <a:t>Repositionner le dialogue social dans </a:t>
            </a:r>
            <a:r>
              <a:rPr lang="fr-FR" sz="1800" dirty="0">
                <a:solidFill>
                  <a:schemeClr val="tx1">
                    <a:lumMod val="75000"/>
                    <a:lumOff val="25000"/>
                  </a:schemeClr>
                </a:solidFill>
                <a:latin typeface="Carlito" panose="020F0502020204030204" pitchFamily="34" charset="0"/>
                <a:cs typeface="Carlito" panose="020F0502020204030204" pitchFamily="34" charset="0"/>
              </a:rPr>
              <a:t>le futur contexte issu de la Loi de transformation de la fonction publique</a:t>
            </a:r>
          </a:p>
          <a:p>
            <a:pPr algn="just">
              <a:lnSpc>
                <a:spcPct val="150000"/>
              </a:lnSpc>
              <a:buClr>
                <a:srgbClr val="0096A9"/>
              </a:buClr>
            </a:pPr>
            <a:r>
              <a:rPr lang="fr-FR" sz="1800" dirty="0">
                <a:solidFill>
                  <a:schemeClr val="tx1">
                    <a:lumMod val="75000"/>
                    <a:lumOff val="25000"/>
                  </a:schemeClr>
                </a:solidFill>
                <a:latin typeface="Carlito" panose="020F0502020204030204" pitchFamily="34" charset="0"/>
                <a:cs typeface="Carlito" panose="020F0502020204030204" pitchFamily="34" charset="0"/>
              </a:rPr>
              <a:t>Intégrer dans la réflexion la possibilité future de négocier des </a:t>
            </a:r>
            <a:r>
              <a:rPr lang="fr-FR" sz="1800" b="1" spc="-9" dirty="0">
                <a:solidFill>
                  <a:schemeClr val="accent1">
                    <a:lumMod val="50000"/>
                  </a:schemeClr>
                </a:solidFill>
                <a:latin typeface="Carlito" panose="020F0502020204030204" pitchFamily="34" charset="0"/>
                <a:cs typeface="Carlito" panose="020F0502020204030204" pitchFamily="34" charset="0"/>
              </a:rPr>
              <a:t>accords locaux </a:t>
            </a:r>
            <a:r>
              <a:rPr lang="fr-FR" sz="1800" dirty="0">
                <a:solidFill>
                  <a:schemeClr val="tx1">
                    <a:lumMod val="75000"/>
                    <a:lumOff val="25000"/>
                  </a:schemeClr>
                </a:solidFill>
                <a:latin typeface="Carlito" panose="020F0502020204030204" pitchFamily="34" charset="0"/>
                <a:cs typeface="Carlito" panose="020F0502020204030204" pitchFamily="34" charset="0"/>
              </a:rPr>
              <a:t>dont les conditions de négociation, le contenu, la durée comme la portée devront être définis</a:t>
            </a:r>
          </a:p>
          <a:p>
            <a:pPr lvl="1">
              <a:lnSpc>
                <a:spcPct val="150000"/>
              </a:lnSpc>
              <a:buClr>
                <a:srgbClr val="0096A9"/>
              </a:buClr>
              <a:buFont typeface="Courier New" panose="02070309020205020404" pitchFamily="49" charset="0"/>
              <a:buChar char="o"/>
            </a:pPr>
            <a:endParaRPr lang="fr-FR" sz="1600" dirty="0">
              <a:solidFill>
                <a:schemeClr val="tx1">
                  <a:lumMod val="75000"/>
                  <a:lumOff val="25000"/>
                </a:schemeClr>
              </a:solidFill>
              <a:latin typeface="Carlito" panose="020F0502020204030204" pitchFamily="34" charset="0"/>
              <a:cs typeface="Carlito" panose="020F0502020204030204" pitchFamily="34" charset="0"/>
            </a:endParaRPr>
          </a:p>
          <a:p>
            <a:pPr>
              <a:lnSpc>
                <a:spcPct val="150000"/>
              </a:lnSpc>
              <a:buClr>
                <a:srgbClr val="0096A9"/>
              </a:buClr>
            </a:pPr>
            <a:r>
              <a:rPr lang="fr-FR" sz="1600" dirty="0">
                <a:solidFill>
                  <a:schemeClr val="tx1">
                    <a:lumMod val="75000"/>
                    <a:lumOff val="25000"/>
                  </a:schemeClr>
                </a:solidFill>
                <a:latin typeface="Carlito" panose="020F0502020204030204" pitchFamily="34" charset="0"/>
                <a:cs typeface="Carlito" panose="020F0502020204030204" pitchFamily="34" charset="0"/>
              </a:rPr>
              <a:t>L’impact sur les dispositifs existants  est important : modification des articles L6143-2 et suivants du code de la santé publique; réécriture du décret n°91-155 portant statut des contractuels dans la fonction publique, toilettage des dispositions applicables en matière de qualité de vie au travail; dispositions encadrant la préparation du plan de formation (etc.)</a:t>
            </a:r>
          </a:p>
        </p:txBody>
      </p:sp>
      <p:grpSp>
        <p:nvGrpSpPr>
          <p:cNvPr id="2" name="Groupe 1"/>
          <p:cNvGrpSpPr/>
          <p:nvPr/>
        </p:nvGrpSpPr>
        <p:grpSpPr>
          <a:xfrm>
            <a:off x="1676662" y="1273752"/>
            <a:ext cx="8860461" cy="881620"/>
            <a:chOff x="474176" y="1141107"/>
            <a:chExt cx="9769068" cy="705279"/>
          </a:xfrm>
        </p:grpSpPr>
        <p:sp>
          <p:nvSpPr>
            <p:cNvPr id="21" name="OTLSHAPE_TB_00000000000000000000000000000000_ScaleContainer"/>
            <p:cNvSpPr/>
            <p:nvPr>
              <p:custDataLst>
                <p:tags r:id="rId2"/>
              </p:custDataLst>
            </p:nvPr>
          </p:nvSpPr>
          <p:spPr>
            <a:xfrm>
              <a:off x="474176" y="1141107"/>
              <a:ext cx="9769068" cy="705279"/>
            </a:xfrm>
            <a:prstGeom prst="roundRect">
              <a:avLst>
                <a:gd name="adj" fmla="val 100000"/>
              </a:avLst>
            </a:pr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2565">
                <a:defRPr/>
              </a:pPr>
              <a:endParaRPr lang="en-US" sz="875" dirty="0">
                <a:solidFill>
                  <a:prstClr val="white"/>
                </a:solidFill>
                <a:latin typeface="Calibri"/>
              </a:endParaRPr>
            </a:p>
          </p:txBody>
        </p:sp>
        <p:sp>
          <p:nvSpPr>
            <p:cNvPr id="22" name="OTLSHAPE_TB_00000000000000000000000000000000_TimescaleInterval1"/>
            <p:cNvSpPr txBox="1"/>
            <p:nvPr>
              <p:custDataLst>
                <p:tags r:id="rId3"/>
              </p:custDataLst>
            </p:nvPr>
          </p:nvSpPr>
          <p:spPr>
            <a:xfrm>
              <a:off x="858209" y="1372293"/>
              <a:ext cx="9001000" cy="402049"/>
            </a:xfrm>
            <a:prstGeom prst="rect">
              <a:avLst/>
            </a:prstGeom>
            <a:noFill/>
          </p:spPr>
          <p:txBody>
            <a:bodyPr vert="horz" wrap="square" lIns="0" tIns="0" rIns="0" bIns="0" rtlCol="0" anchor="ctr" anchorCtr="0">
              <a:spAutoFit/>
            </a:bodyPr>
            <a:lstStyle/>
            <a:p>
              <a:pPr defTabSz="752565">
                <a:defRPr/>
              </a:pPr>
              <a:r>
                <a:rPr lang="fr-FR" sz="1633" b="1" u="sng" spc="-9" dirty="0">
                  <a:solidFill>
                    <a:srgbClr val="00517E"/>
                  </a:solidFill>
                  <a:latin typeface="Carlito" panose="020F0502020204030204" pitchFamily="34" charset="0"/>
                  <a:cs typeface="Carlito" panose="020F0502020204030204" pitchFamily="34" charset="0"/>
                </a:rPr>
                <a:t>Objectif :</a:t>
              </a:r>
              <a:r>
                <a:rPr lang="fr-FR" sz="1633" b="1" spc="-9" dirty="0">
                  <a:solidFill>
                    <a:srgbClr val="00517E"/>
                  </a:solidFill>
                  <a:latin typeface="Carlito" panose="020F0502020204030204" pitchFamily="34" charset="0"/>
                  <a:cs typeface="Carlito" panose="020F0502020204030204" pitchFamily="34" charset="0"/>
                </a:rPr>
                <a:t> Donner une nouvelle impulsion au dialogue social local</a:t>
              </a:r>
            </a:p>
            <a:p>
              <a:pPr defTabSz="752565">
                <a:defRPr/>
              </a:pPr>
              <a:endParaRPr lang="fr-FR" sz="1633" b="1" spc="-9" dirty="0">
                <a:solidFill>
                  <a:srgbClr val="00517E"/>
                </a:solidFill>
                <a:latin typeface="Carlito" panose="020F0502020204030204" pitchFamily="34" charset="0"/>
                <a:cs typeface="Carlito" panose="020F0502020204030204" pitchFamily="34" charset="0"/>
              </a:endParaRPr>
            </a:p>
          </p:txBody>
        </p:sp>
      </p:grpSp>
      <p:sp>
        <p:nvSpPr>
          <p:cNvPr id="11" name="OTLSHAPE_T_7773177036fc4cf59bd0d5652def1445_Shape"/>
          <p:cNvSpPr/>
          <p:nvPr>
            <p:custDataLst>
              <p:tags r:id="rId1"/>
            </p:custDataLst>
          </p:nvPr>
        </p:nvSpPr>
        <p:spPr>
          <a:xfrm>
            <a:off x="1676662" y="367042"/>
            <a:ext cx="8860461" cy="318912"/>
          </a:xfrm>
          <a:prstGeom prst="roundRect">
            <a:avLst>
              <a:gd name="adj" fmla="val 100000"/>
            </a:avLst>
          </a:prstGeom>
          <a:solidFill>
            <a:srgbClr val="007C9B"/>
          </a:solidFill>
          <a:ln w="12700" cap="flat" cmpd="sng" algn="ctr">
            <a:noFill/>
            <a:prstDash val="solid"/>
            <a:miter lim="800000"/>
          </a:ln>
          <a:effectLst/>
          <a:extLst>
            <a:ext uri="{53640926-AAD7-44d8-BBD7-CCE9431645EC}">
              <a14:shadowObscured xmlns:a14="http://schemas.microsoft.com/office/drawing/2010/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cap="small" dirty="0">
                <a:solidFill>
                  <a:schemeClr val="bg1"/>
                </a:solidFill>
                <a:latin typeface="Carlito" panose="020F0502020204030204" pitchFamily="34" charset="0"/>
                <a:cs typeface="Carlito" panose="020F0502020204030204" pitchFamily="34" charset="0"/>
              </a:rPr>
              <a:t>LE THEME DE LA REVIVIFICATION DU DIALOGUE SOCIAL LOCAL (1/2)</a:t>
            </a:r>
          </a:p>
        </p:txBody>
      </p:sp>
      <p:sp>
        <p:nvSpPr>
          <p:cNvPr id="15" name="Ellipse 14"/>
          <p:cNvSpPr/>
          <p:nvPr/>
        </p:nvSpPr>
        <p:spPr>
          <a:xfrm>
            <a:off x="1611352" y="245522"/>
            <a:ext cx="261243" cy="2612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dirty="0"/>
              <a:t>3</a:t>
            </a:r>
          </a:p>
        </p:txBody>
      </p:sp>
    </p:spTree>
    <p:extLst>
      <p:ext uri="{BB962C8B-B14F-4D97-AF65-F5344CB8AC3E}">
        <p14:creationId xmlns:p14="http://schemas.microsoft.com/office/powerpoint/2010/main" val="2566427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1676662" y="844538"/>
            <a:ext cx="8860461" cy="592372"/>
            <a:chOff x="474176" y="1141107"/>
            <a:chExt cx="9769068" cy="473886"/>
          </a:xfrm>
        </p:grpSpPr>
        <p:sp>
          <p:nvSpPr>
            <p:cNvPr id="21" name="OTLSHAPE_TB_00000000000000000000000000000000_ScaleContainer"/>
            <p:cNvSpPr/>
            <p:nvPr>
              <p:custDataLst>
                <p:tags r:id="rId2"/>
              </p:custDataLst>
            </p:nvPr>
          </p:nvSpPr>
          <p:spPr>
            <a:xfrm>
              <a:off x="474176" y="1141107"/>
              <a:ext cx="9769068" cy="473886"/>
            </a:xfrm>
            <a:prstGeom prst="roundRect">
              <a:avLst>
                <a:gd name="adj" fmla="val 100000"/>
              </a:avLst>
            </a:prstGeom>
            <a:solidFill>
              <a:schemeClr val="accent5">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2565">
                <a:defRPr/>
              </a:pPr>
              <a:endParaRPr lang="en-US" sz="875" dirty="0">
                <a:solidFill>
                  <a:prstClr val="white"/>
                </a:solidFill>
                <a:latin typeface="Calibri"/>
              </a:endParaRPr>
            </a:p>
          </p:txBody>
        </p:sp>
        <p:sp>
          <p:nvSpPr>
            <p:cNvPr id="22" name="OTLSHAPE_TB_00000000000000000000000000000000_TimescaleInterval1"/>
            <p:cNvSpPr txBox="1"/>
            <p:nvPr>
              <p:custDataLst>
                <p:tags r:id="rId3"/>
              </p:custDataLst>
            </p:nvPr>
          </p:nvSpPr>
          <p:spPr>
            <a:xfrm>
              <a:off x="1242244" y="1273134"/>
              <a:ext cx="9001000" cy="201025"/>
            </a:xfrm>
            <a:prstGeom prst="rect">
              <a:avLst/>
            </a:prstGeom>
            <a:noFill/>
          </p:spPr>
          <p:txBody>
            <a:bodyPr vert="horz" wrap="square" lIns="0" tIns="0" rIns="0" bIns="0" rtlCol="0" anchor="ctr" anchorCtr="0">
              <a:spAutoFit/>
            </a:bodyPr>
            <a:lstStyle/>
            <a:p>
              <a:pPr defTabSz="752565">
                <a:defRPr/>
              </a:pPr>
              <a:r>
                <a:rPr lang="fr-FR" sz="1633" b="1" spc="-9" dirty="0">
                  <a:solidFill>
                    <a:srgbClr val="00517E"/>
                  </a:solidFill>
                  <a:latin typeface="Carlito" panose="020F0502020204030204" pitchFamily="34" charset="0"/>
                  <a:cs typeface="Carlito" panose="020F0502020204030204" pitchFamily="34" charset="0"/>
                </a:rPr>
                <a:t>Base législative : article 14 de la Loi portant transformation de la fonction publique </a:t>
              </a:r>
            </a:p>
          </p:txBody>
        </p:sp>
      </p:grpSp>
      <p:sp>
        <p:nvSpPr>
          <p:cNvPr id="11" name="OTLSHAPE_T_7773177036fc4cf59bd0d5652def1445_Shape"/>
          <p:cNvSpPr/>
          <p:nvPr>
            <p:custDataLst>
              <p:tags r:id="rId1"/>
            </p:custDataLst>
          </p:nvPr>
        </p:nvSpPr>
        <p:spPr>
          <a:xfrm>
            <a:off x="1676662" y="367042"/>
            <a:ext cx="8860461" cy="318912"/>
          </a:xfrm>
          <a:prstGeom prst="roundRect">
            <a:avLst>
              <a:gd name="adj" fmla="val 100000"/>
            </a:avLst>
          </a:prstGeom>
          <a:solidFill>
            <a:srgbClr val="007C9B"/>
          </a:solidFill>
          <a:ln w="12700" cap="flat" cmpd="sng" algn="ctr">
            <a:noFill/>
            <a:prstDash val="solid"/>
            <a:miter lim="800000"/>
          </a:ln>
          <a:effectLst/>
          <a:extLst>
            <a:ext uri="{53640926-AAD7-44d8-BBD7-CCE9431645EC}">
              <a14:shadowObscured xmlns:a14="http://schemas.microsoft.com/office/drawing/2010/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cap="small" dirty="0">
                <a:solidFill>
                  <a:schemeClr val="bg1"/>
                </a:solidFill>
                <a:latin typeface="Carlito" panose="020F0502020204030204" pitchFamily="34" charset="0"/>
                <a:cs typeface="Carlito" panose="020F0502020204030204" pitchFamily="34" charset="0"/>
              </a:rPr>
              <a:t>LE THEME DE LA REVIVIFICATION DU DIALOGUE SOCIAL LOCAL (2/2)</a:t>
            </a:r>
          </a:p>
        </p:txBody>
      </p:sp>
      <p:sp>
        <p:nvSpPr>
          <p:cNvPr id="15" name="Ellipse 14"/>
          <p:cNvSpPr/>
          <p:nvPr/>
        </p:nvSpPr>
        <p:spPr>
          <a:xfrm>
            <a:off x="1611352" y="245522"/>
            <a:ext cx="261243" cy="2612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51" b="1" dirty="0"/>
              <a:t>3</a:t>
            </a:r>
          </a:p>
        </p:txBody>
      </p:sp>
      <p:sp>
        <p:nvSpPr>
          <p:cNvPr id="9" name="Espace réservé du contenu 2"/>
          <p:cNvSpPr>
            <a:spLocks noGrp="1"/>
          </p:cNvSpPr>
          <p:nvPr>
            <p:ph idx="1"/>
          </p:nvPr>
        </p:nvSpPr>
        <p:spPr>
          <a:xfrm>
            <a:off x="657814" y="1788561"/>
            <a:ext cx="10898156" cy="4351338"/>
          </a:xfrm>
        </p:spPr>
        <p:txBody>
          <a:bodyPr>
            <a:noAutofit/>
          </a:bodyPr>
          <a:lstStyle/>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 Dans les conditions prévues à l'article 38 de la Constitution, le Gouvernement est habilité à prendre par ordonnances, dans un délai de quinze mois à compter de la publication de la présente loi, toutes dispositions relevant du domaine de la loi afin de </a:t>
            </a:r>
            <a:r>
              <a:rPr lang="fr-FR" sz="1400" b="1" i="1" dirty="0">
                <a:solidFill>
                  <a:schemeClr val="tx1">
                    <a:lumMod val="75000"/>
                    <a:lumOff val="25000"/>
                  </a:schemeClr>
                </a:solidFill>
                <a:latin typeface="Carlito" panose="020F0502020204030204" pitchFamily="34" charset="0"/>
                <a:cs typeface="Carlito" panose="020F0502020204030204" pitchFamily="34" charset="0"/>
              </a:rPr>
              <a:t>favoriser, aux niveaux national et local, la conclusion d'accords négociés dans la fonction publique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1° En définissant les autorités compétentes pour négocier mentionnées au II de l'article 8 bis de la loi n° 83-634 du 13 juillet 1983 portant droits et obligations des fonctionnaires et les domaines de négociation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2° En fixant les modalités d'articulation entre les différents niveaux de négociation ainsi que les conditions dans lesquelles des accords locaux peuvent être conclus en l'absence d'accords nationaux ;</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3° En définissant les cas et conditions dans lesquels les accords majoritaires disposent d'une portée ou d'effets juridiques et, le cas échéant, en précisant les modalités d'appréciation du caractère majoritaire des accords, leurs conditions de conclusion et de résiliation et en déterminant les modalités d'approbation qui permettent de leur conférer un effet juridique.</a:t>
            </a:r>
          </a:p>
          <a:p>
            <a:pPr>
              <a:lnSpc>
                <a:spcPct val="150000"/>
              </a:lnSpc>
              <a:buClr>
                <a:srgbClr val="0096A9"/>
              </a:buClr>
            </a:pPr>
            <a:r>
              <a:rPr lang="fr-FR" sz="1400" i="1" dirty="0">
                <a:solidFill>
                  <a:schemeClr val="tx1">
                    <a:lumMod val="75000"/>
                    <a:lumOff val="25000"/>
                  </a:schemeClr>
                </a:solidFill>
                <a:latin typeface="Carlito" panose="020F0502020204030204" pitchFamily="34" charset="0"/>
                <a:cs typeface="Carlito" panose="020F0502020204030204" pitchFamily="34" charset="0"/>
              </a:rPr>
              <a:t>Un projet de loi de ratification est déposé devant le Parlement dans un délai de trois mois à compter de la publication de chaque ordonnance. »</a:t>
            </a:r>
          </a:p>
        </p:txBody>
      </p:sp>
    </p:spTree>
    <p:extLst>
      <p:ext uri="{BB962C8B-B14F-4D97-AF65-F5344CB8AC3E}">
        <p14:creationId xmlns:p14="http://schemas.microsoft.com/office/powerpoint/2010/main" val="3312979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45190" y="1599601"/>
            <a:ext cx="10632241" cy="4631382"/>
          </a:xfrm>
        </p:spPr>
        <p:txBody>
          <a:bodyPr>
            <a:normAutofit fontScale="85000" lnSpcReduction="10000"/>
          </a:bodyPr>
          <a:lstStyle/>
          <a:p>
            <a:pPr marL="831014" indent="-342900">
              <a:lnSpc>
                <a:spcPct val="110000"/>
              </a:lnSpc>
              <a:buClr>
                <a:srgbClr val="0096A9"/>
              </a:buClr>
            </a:pPr>
            <a:r>
              <a:rPr lang="fr-FR" sz="1900" dirty="0">
                <a:solidFill>
                  <a:schemeClr val="tx1">
                    <a:lumMod val="75000"/>
                    <a:lumOff val="25000"/>
                  </a:schemeClr>
                </a:solidFill>
                <a:latin typeface="Carlito" panose="020F0502020204030204" pitchFamily="34" charset="0"/>
                <a:cs typeface="Carlito" panose="020F0502020204030204" pitchFamily="34" charset="0"/>
              </a:rPr>
              <a:t>Réunion du groupe de travail tous les quinze jours selon les thèmes et le schéma suivant :</a:t>
            </a:r>
          </a:p>
          <a:p>
            <a:pPr marL="831014" indent="-342900">
              <a:lnSpc>
                <a:spcPct val="110000"/>
              </a:lnSpc>
              <a:buClr>
                <a:srgbClr val="0096A9"/>
              </a:buClr>
            </a:pPr>
            <a:endParaRPr lang="fr-FR" sz="1900" dirty="0">
              <a:solidFill>
                <a:schemeClr val="tx1">
                  <a:lumMod val="75000"/>
                  <a:lumOff val="25000"/>
                </a:schemeClr>
              </a:solidFill>
              <a:latin typeface="Carlito" panose="020F0502020204030204" pitchFamily="34" charset="0"/>
              <a:cs typeface="Carlito" panose="020F0502020204030204" pitchFamily="34" charset="0"/>
            </a:endParaRPr>
          </a:p>
          <a:p>
            <a:pPr marL="1288214" lvl="1" indent="-342900">
              <a:lnSpc>
                <a:spcPct val="110000"/>
              </a:lnSpc>
              <a:buClr>
                <a:srgbClr val="0096A9"/>
              </a:buClr>
              <a:buFont typeface="Courier New" panose="02070309020205020404" pitchFamily="49" charset="0"/>
              <a:buChar char="o"/>
            </a:pPr>
            <a:r>
              <a:rPr lang="fr-FR" sz="1800" dirty="0">
                <a:solidFill>
                  <a:schemeClr val="tx1">
                    <a:lumMod val="75000"/>
                    <a:lumOff val="25000"/>
                  </a:schemeClr>
                </a:solidFill>
                <a:latin typeface="Carlito" panose="020F0502020204030204" pitchFamily="34" charset="0"/>
                <a:cs typeface="Carlito" panose="020F0502020204030204" pitchFamily="34" charset="0"/>
              </a:rPr>
              <a:t>Alternance des thèmes </a:t>
            </a:r>
            <a:r>
              <a:rPr lang="fr-FR" sz="1800" b="1" dirty="0">
                <a:solidFill>
                  <a:srgbClr val="00517E"/>
                </a:solidFill>
                <a:latin typeface="Carlito" panose="020F0502020204030204" pitchFamily="34" charset="0"/>
                <a:cs typeface="Carlito" panose="020F0502020204030204" pitchFamily="34" charset="0"/>
              </a:rPr>
              <a:t>Intéressement collectif </a:t>
            </a:r>
            <a:r>
              <a:rPr lang="fr-FR" sz="1800" dirty="0">
                <a:solidFill>
                  <a:schemeClr val="tx1">
                    <a:lumMod val="75000"/>
                    <a:lumOff val="25000"/>
                  </a:schemeClr>
                </a:solidFill>
                <a:latin typeface="Carlito" panose="020F0502020204030204" pitchFamily="34" charset="0"/>
                <a:cs typeface="Carlito" panose="020F0502020204030204" pitchFamily="34" charset="0"/>
              </a:rPr>
              <a:t>et </a:t>
            </a:r>
            <a:r>
              <a:rPr lang="fr-FR" sz="1800" b="1" dirty="0">
                <a:solidFill>
                  <a:srgbClr val="00517E"/>
                </a:solidFill>
                <a:latin typeface="Carlito" panose="020F0502020204030204" pitchFamily="34" charset="0"/>
                <a:cs typeface="Carlito" panose="020F0502020204030204" pitchFamily="34" charset="0"/>
              </a:rPr>
              <a:t>Entretien professionnel </a:t>
            </a:r>
            <a:r>
              <a:rPr lang="fr-FR" sz="1800" dirty="0">
                <a:solidFill>
                  <a:schemeClr val="tx1">
                    <a:lumMod val="75000"/>
                    <a:lumOff val="25000"/>
                  </a:schemeClr>
                </a:solidFill>
                <a:latin typeface="Carlito" panose="020F0502020204030204" pitchFamily="34" charset="0"/>
                <a:cs typeface="Carlito" panose="020F0502020204030204" pitchFamily="34" charset="0"/>
              </a:rPr>
              <a:t>de septembre à novembre 2019 ;</a:t>
            </a:r>
          </a:p>
          <a:p>
            <a:pPr marL="1745414" lvl="2" indent="-342900">
              <a:lnSpc>
                <a:spcPct val="110000"/>
              </a:lnSpc>
              <a:buClr>
                <a:srgbClr val="0096A9"/>
              </a:buClr>
              <a:buFont typeface="Wingdings" panose="05000000000000000000" pitchFamily="2" charset="2"/>
              <a:buChar char="Ø"/>
            </a:pPr>
            <a:r>
              <a:rPr lang="fr-FR" sz="1700" dirty="0">
                <a:solidFill>
                  <a:schemeClr val="tx1">
                    <a:lumMod val="75000"/>
                    <a:lumOff val="25000"/>
                  </a:schemeClr>
                </a:solidFill>
                <a:latin typeface="Carlito" panose="020F0502020204030204" pitchFamily="34" charset="0"/>
                <a:cs typeface="Carlito" panose="020F0502020204030204" pitchFamily="34" charset="0"/>
              </a:rPr>
              <a:t>Atterrissage envisagé du thème </a:t>
            </a:r>
            <a:r>
              <a:rPr lang="fr-FR" sz="1700" b="1" dirty="0">
                <a:solidFill>
                  <a:srgbClr val="0096A9"/>
                </a:solidFill>
                <a:latin typeface="Carlito" panose="020F0502020204030204" pitchFamily="34" charset="0"/>
                <a:cs typeface="Carlito" panose="020F0502020204030204" pitchFamily="34" charset="0"/>
              </a:rPr>
              <a:t>Intéressement collectif fin novembre 2019.</a:t>
            </a:r>
          </a:p>
          <a:p>
            <a:pPr marL="1745414" lvl="2" indent="-342900">
              <a:lnSpc>
                <a:spcPct val="110000"/>
              </a:lnSpc>
              <a:buClr>
                <a:srgbClr val="0096A9"/>
              </a:buClr>
              <a:buFont typeface="Wingdings" panose="05000000000000000000" pitchFamily="2" charset="2"/>
              <a:buChar char="Ø"/>
            </a:pPr>
            <a:endParaRPr lang="fr-FR" sz="1600" b="1" dirty="0">
              <a:solidFill>
                <a:srgbClr val="00517E"/>
              </a:solidFill>
              <a:latin typeface="Carlito" panose="020F0502020204030204" pitchFamily="34" charset="0"/>
              <a:cs typeface="Carlito" panose="020F0502020204030204" pitchFamily="34" charset="0"/>
            </a:endParaRPr>
          </a:p>
          <a:p>
            <a:pPr marL="1288214" lvl="1" indent="-342900">
              <a:lnSpc>
                <a:spcPct val="110000"/>
              </a:lnSpc>
              <a:buClr>
                <a:srgbClr val="0096A9"/>
              </a:buClr>
              <a:buFont typeface="Courier New" panose="02070309020205020404" pitchFamily="49" charset="0"/>
              <a:buChar char="o"/>
            </a:pPr>
            <a:r>
              <a:rPr lang="fr-FR" sz="1800" dirty="0">
                <a:solidFill>
                  <a:schemeClr val="tx1">
                    <a:lumMod val="75000"/>
                    <a:lumOff val="25000"/>
                  </a:schemeClr>
                </a:solidFill>
                <a:latin typeface="Carlito" panose="020F0502020204030204" pitchFamily="34" charset="0"/>
                <a:cs typeface="Carlito" panose="020F0502020204030204" pitchFamily="34" charset="0"/>
              </a:rPr>
              <a:t>Alternance des thèmes </a:t>
            </a:r>
            <a:r>
              <a:rPr lang="fr-FR" sz="1800" b="1" dirty="0">
                <a:solidFill>
                  <a:srgbClr val="00517E"/>
                </a:solidFill>
                <a:latin typeface="Carlito" panose="020F0502020204030204" pitchFamily="34" charset="0"/>
                <a:cs typeface="Carlito" panose="020F0502020204030204" pitchFamily="34" charset="0"/>
              </a:rPr>
              <a:t>Entretien professionnel </a:t>
            </a:r>
            <a:r>
              <a:rPr lang="fr-FR" sz="1800" dirty="0">
                <a:solidFill>
                  <a:schemeClr val="tx1">
                    <a:lumMod val="75000"/>
                    <a:lumOff val="25000"/>
                  </a:schemeClr>
                </a:solidFill>
                <a:latin typeface="Carlito" panose="020F0502020204030204" pitchFamily="34" charset="0"/>
                <a:cs typeface="Carlito" panose="020F0502020204030204" pitchFamily="34" charset="0"/>
              </a:rPr>
              <a:t>et </a:t>
            </a:r>
            <a:r>
              <a:rPr lang="fr-FR" sz="1800" b="1" dirty="0">
                <a:solidFill>
                  <a:srgbClr val="00517E"/>
                </a:solidFill>
                <a:latin typeface="Carlito" panose="020F0502020204030204" pitchFamily="34" charset="0"/>
                <a:cs typeface="Carlito" panose="020F0502020204030204" pitchFamily="34" charset="0"/>
              </a:rPr>
              <a:t>Dialogue social</a:t>
            </a:r>
            <a:r>
              <a:rPr lang="fr-FR" sz="1800" dirty="0">
                <a:solidFill>
                  <a:schemeClr val="tx1">
                    <a:lumMod val="75000"/>
                    <a:lumOff val="25000"/>
                  </a:schemeClr>
                </a:solidFill>
                <a:latin typeface="Carlito" panose="020F0502020204030204" pitchFamily="34" charset="0"/>
                <a:cs typeface="Carlito" panose="020F0502020204030204" pitchFamily="34" charset="0"/>
              </a:rPr>
              <a:t> de décembre à mars 2020 ;</a:t>
            </a:r>
          </a:p>
          <a:p>
            <a:pPr marL="1745414" lvl="2" indent="-342900">
              <a:lnSpc>
                <a:spcPct val="110000"/>
              </a:lnSpc>
              <a:buClr>
                <a:srgbClr val="0096A9"/>
              </a:buClr>
              <a:buFont typeface="Wingdings" panose="05000000000000000000" pitchFamily="2" charset="2"/>
              <a:buChar char="Ø"/>
            </a:pPr>
            <a:r>
              <a:rPr lang="fr-FR" sz="1700" dirty="0">
                <a:solidFill>
                  <a:schemeClr val="tx1">
                    <a:lumMod val="75000"/>
                    <a:lumOff val="25000"/>
                  </a:schemeClr>
                </a:solidFill>
                <a:latin typeface="Carlito" panose="020F0502020204030204" pitchFamily="34" charset="0"/>
                <a:cs typeface="Carlito" panose="020F0502020204030204" pitchFamily="34" charset="0"/>
              </a:rPr>
              <a:t>Atterrissage  envisagé du thème </a:t>
            </a:r>
            <a:r>
              <a:rPr lang="fr-FR" sz="1700" b="1" dirty="0">
                <a:solidFill>
                  <a:srgbClr val="0096A9"/>
                </a:solidFill>
                <a:latin typeface="Carlito" panose="020F0502020204030204" pitchFamily="34" charset="0"/>
                <a:cs typeface="Carlito" panose="020F0502020204030204" pitchFamily="34" charset="0"/>
              </a:rPr>
              <a:t>Entretien professionnel fin mars 2020.</a:t>
            </a:r>
          </a:p>
          <a:p>
            <a:pPr marL="1745414" lvl="2" indent="-342900">
              <a:lnSpc>
                <a:spcPct val="110000"/>
              </a:lnSpc>
              <a:buClr>
                <a:srgbClr val="0096A9"/>
              </a:buClr>
              <a:buFont typeface="Wingdings" panose="05000000000000000000" pitchFamily="2" charset="2"/>
              <a:buChar char="Ø"/>
            </a:pPr>
            <a:endParaRPr lang="fr-FR" sz="1600" b="1" dirty="0">
              <a:solidFill>
                <a:srgbClr val="00517E"/>
              </a:solidFill>
              <a:latin typeface="Carlito" panose="020F0502020204030204" pitchFamily="34" charset="0"/>
              <a:cs typeface="Carlito" panose="020F0502020204030204" pitchFamily="34" charset="0"/>
            </a:endParaRPr>
          </a:p>
          <a:p>
            <a:pPr marL="1288214" lvl="1" indent="-342900">
              <a:lnSpc>
                <a:spcPct val="110000"/>
              </a:lnSpc>
              <a:buClr>
                <a:srgbClr val="0096A9"/>
              </a:buClr>
              <a:buFont typeface="Courier New" panose="02070309020205020404" pitchFamily="49" charset="0"/>
              <a:buChar char="o"/>
            </a:pPr>
            <a:r>
              <a:rPr lang="fr-FR" sz="1800" dirty="0">
                <a:solidFill>
                  <a:schemeClr val="tx1">
                    <a:lumMod val="75000"/>
                    <a:lumOff val="25000"/>
                  </a:schemeClr>
                </a:solidFill>
                <a:latin typeface="Carlito" panose="020F0502020204030204" pitchFamily="34" charset="0"/>
                <a:cs typeface="Carlito" panose="020F0502020204030204" pitchFamily="34" charset="0"/>
              </a:rPr>
              <a:t>Poursuite des travaux sur le </a:t>
            </a:r>
            <a:r>
              <a:rPr lang="fr-FR" sz="1800" b="1" dirty="0">
                <a:solidFill>
                  <a:srgbClr val="00517E"/>
                </a:solidFill>
                <a:latin typeface="Carlito" panose="020F0502020204030204" pitchFamily="34" charset="0"/>
                <a:cs typeface="Carlito" panose="020F0502020204030204" pitchFamily="34" charset="0"/>
              </a:rPr>
              <a:t>Dialogue social </a:t>
            </a:r>
            <a:r>
              <a:rPr lang="fr-FR" sz="1800" dirty="0">
                <a:solidFill>
                  <a:schemeClr val="tx1">
                    <a:lumMod val="75000"/>
                    <a:lumOff val="25000"/>
                  </a:schemeClr>
                </a:solidFill>
                <a:latin typeface="Carlito" panose="020F0502020204030204" pitchFamily="34" charset="0"/>
                <a:cs typeface="Carlito" panose="020F0502020204030204" pitchFamily="34" charset="0"/>
              </a:rPr>
              <a:t>d'avril à juin 2020 ;</a:t>
            </a:r>
          </a:p>
          <a:p>
            <a:pPr marL="1745414" lvl="2" indent="-342900">
              <a:lnSpc>
                <a:spcPct val="110000"/>
              </a:lnSpc>
              <a:buClr>
                <a:srgbClr val="0096A9"/>
              </a:buClr>
              <a:buFont typeface="Wingdings" panose="05000000000000000000" pitchFamily="2" charset="2"/>
              <a:buChar char="Ø"/>
            </a:pPr>
            <a:r>
              <a:rPr lang="fr-FR" sz="1700" dirty="0">
                <a:solidFill>
                  <a:schemeClr val="tx1">
                    <a:lumMod val="75000"/>
                    <a:lumOff val="25000"/>
                  </a:schemeClr>
                </a:solidFill>
                <a:latin typeface="Carlito" panose="020F0502020204030204" pitchFamily="34" charset="0"/>
                <a:cs typeface="Carlito" panose="020F0502020204030204" pitchFamily="34" charset="0"/>
              </a:rPr>
              <a:t>Atterrissage du thème </a:t>
            </a:r>
            <a:r>
              <a:rPr lang="fr-FR" sz="1700" b="1" dirty="0">
                <a:solidFill>
                  <a:srgbClr val="0096A9"/>
                </a:solidFill>
                <a:latin typeface="Carlito" panose="020F0502020204030204" pitchFamily="34" charset="0"/>
                <a:cs typeface="Carlito" panose="020F0502020204030204" pitchFamily="34" charset="0"/>
              </a:rPr>
              <a:t>Dialogue social fin juin 2020</a:t>
            </a:r>
            <a:r>
              <a:rPr lang="fr-FR" sz="1700" dirty="0">
                <a:solidFill>
                  <a:schemeClr val="tx1">
                    <a:lumMod val="75000"/>
                    <a:lumOff val="25000"/>
                  </a:schemeClr>
                </a:solidFill>
                <a:latin typeface="Carlito" panose="020F0502020204030204" pitchFamily="34" charset="0"/>
                <a:cs typeface="Carlito" panose="020F0502020204030204" pitchFamily="34" charset="0"/>
              </a:rPr>
              <a:t>, en parallèle des travaux conduits en inter versants de la FP autour de l'ordonnance sur les accords locaux majoritaires.</a:t>
            </a:r>
          </a:p>
          <a:p>
            <a:pPr marL="488114" indent="0">
              <a:lnSpc>
                <a:spcPct val="110000"/>
              </a:lnSpc>
              <a:buClr>
                <a:srgbClr val="0096A9"/>
              </a:buClr>
              <a:buNone/>
            </a:pPr>
            <a:endParaRPr lang="fr-FR" sz="2500" dirty="0">
              <a:solidFill>
                <a:schemeClr val="tx1">
                  <a:lumMod val="75000"/>
                  <a:lumOff val="25000"/>
                </a:schemeClr>
              </a:solidFill>
              <a:latin typeface="Carlito" panose="020F0502020204030204" pitchFamily="34" charset="0"/>
              <a:cs typeface="Carlito" panose="020F0502020204030204" pitchFamily="34" charset="0"/>
            </a:endParaRPr>
          </a:p>
          <a:p>
            <a:pPr marL="831014" indent="-342900">
              <a:lnSpc>
                <a:spcPct val="110000"/>
              </a:lnSpc>
              <a:buClr>
                <a:srgbClr val="0096A9"/>
              </a:buClr>
            </a:pPr>
            <a:r>
              <a:rPr lang="fr-FR" sz="1900" dirty="0">
                <a:solidFill>
                  <a:schemeClr val="tx1">
                    <a:lumMod val="75000"/>
                    <a:lumOff val="25000"/>
                  </a:schemeClr>
                </a:solidFill>
                <a:latin typeface="Carlito" panose="020F0502020204030204" pitchFamily="34" charset="0"/>
                <a:cs typeface="Carlito" panose="020F0502020204030204" pitchFamily="34" charset="0"/>
              </a:rPr>
              <a:t>Les trois thèmes associeront des séances de travail du GT et des séances de réflexion avec des rencontres de professionnels experts du sujet dans la fonction publique ou dans le secteur privé (ANDRH, universitaires, DGAFP, etc.). </a:t>
            </a:r>
          </a:p>
          <a:p>
            <a:pPr marL="488114" indent="0">
              <a:lnSpc>
                <a:spcPct val="110000"/>
              </a:lnSpc>
              <a:buClr>
                <a:srgbClr val="0096A9"/>
              </a:buClr>
              <a:buNone/>
            </a:pPr>
            <a:endParaRPr lang="fr-FR" sz="2500" dirty="0">
              <a:solidFill>
                <a:schemeClr val="tx1">
                  <a:lumMod val="75000"/>
                  <a:lumOff val="25000"/>
                </a:schemeClr>
              </a:solidFill>
              <a:latin typeface="Carlito" panose="020F0502020204030204" pitchFamily="34" charset="0"/>
              <a:cs typeface="Carlito" panose="020F0502020204030204" pitchFamily="34" charset="0"/>
            </a:endParaRPr>
          </a:p>
        </p:txBody>
      </p:sp>
      <p:sp>
        <p:nvSpPr>
          <p:cNvPr id="4" name="ZoneTexte 3"/>
          <p:cNvSpPr txBox="1"/>
          <p:nvPr/>
        </p:nvSpPr>
        <p:spPr>
          <a:xfrm>
            <a:off x="2242673" y="453678"/>
            <a:ext cx="7837276" cy="3715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14" b="1" i="0" u="none" strike="noStrike" kern="1200" cap="small" spc="0" normalizeH="0" baseline="0" noProof="0" dirty="0">
                <a:ln>
                  <a:noFill/>
                </a:ln>
                <a:solidFill>
                  <a:srgbClr val="00517E"/>
                </a:solidFill>
                <a:effectLst/>
                <a:uLnTx/>
                <a:uFillTx/>
                <a:latin typeface="Carlito" panose="020F0502020204030204" pitchFamily="34" charset="0"/>
                <a:ea typeface="+mn-ea"/>
                <a:cs typeface="Carlito" panose="020F0502020204030204" pitchFamily="34" charset="0"/>
              </a:rPr>
              <a:t>PROPOSITIONS DE METHODOLOGIE ET DE CALENDRIER DE TRAVAIL</a:t>
            </a:r>
          </a:p>
        </p:txBody>
      </p:sp>
      <p:cxnSp>
        <p:nvCxnSpPr>
          <p:cNvPr id="5" name="Connecteur droit 4"/>
          <p:cNvCxnSpPr/>
          <p:nvPr/>
        </p:nvCxnSpPr>
        <p:spPr>
          <a:xfrm>
            <a:off x="1589566" y="359400"/>
            <a:ext cx="8947557" cy="0"/>
          </a:xfrm>
          <a:prstGeom prst="line">
            <a:avLst/>
          </a:prstGeom>
          <a:ln w="381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1600442" y="881885"/>
            <a:ext cx="8947557" cy="0"/>
          </a:xfrm>
          <a:prstGeom prst="line">
            <a:avLst/>
          </a:prstGeom>
          <a:ln w="381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Larme 6"/>
          <p:cNvSpPr/>
          <p:nvPr/>
        </p:nvSpPr>
        <p:spPr>
          <a:xfrm>
            <a:off x="1787566" y="392056"/>
            <a:ext cx="455107" cy="457174"/>
          </a:xfrm>
          <a:prstGeom prst="teardrop">
            <a:avLst/>
          </a:prstGeom>
          <a:solidFill>
            <a:srgbClr val="00517E"/>
          </a:solidFill>
          <a:ln>
            <a:solidFill>
              <a:srgbClr val="0051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33"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38157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TotalTime>
  <Words>696</Words>
  <Application>Microsoft Office PowerPoint</Application>
  <PresentationFormat>Grand écran</PresentationFormat>
  <Paragraphs>102</Paragraphs>
  <Slides>10</Slides>
  <Notes>9</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10</vt:i4>
      </vt:variant>
    </vt:vector>
  </HeadingPairs>
  <TitlesOfParts>
    <vt:vector size="18" baseType="lpstr">
      <vt:lpstr>Arial</vt:lpstr>
      <vt:lpstr>Calibri</vt:lpstr>
      <vt:lpstr>Calibri Light</vt:lpstr>
      <vt:lpstr>Carlito</vt:lpstr>
      <vt:lpstr>Courier New</vt:lpstr>
      <vt:lpstr>Wingdings</vt:lpstr>
      <vt:lpstr>Thème Office</vt:lpstr>
      <vt:lpstr>Diapositive think-cell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GILQUIN, Hélène (DGOS/SOUS-DIR DES RESS HUMAINES SYSTEME SANTE/RH)</dc:creator>
  <cp:lastModifiedBy>Dominique Demassias</cp:lastModifiedBy>
  <cp:revision>47</cp:revision>
  <cp:lastPrinted>2019-09-10T07:33:56Z</cp:lastPrinted>
  <dcterms:created xsi:type="dcterms:W3CDTF">2019-09-09T14:04:18Z</dcterms:created>
  <dcterms:modified xsi:type="dcterms:W3CDTF">2019-10-01T11:06:41Z</dcterms:modified>
</cp:coreProperties>
</file>